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9"/>
  </p:notesMasterIdLst>
  <p:handoutMasterIdLst>
    <p:handoutMasterId r:id="rId20"/>
  </p:handoutMasterIdLst>
  <p:sldIdLst>
    <p:sldId id="324" r:id="rId2"/>
    <p:sldId id="345" r:id="rId3"/>
    <p:sldId id="346" r:id="rId4"/>
    <p:sldId id="367" r:id="rId5"/>
    <p:sldId id="365" r:id="rId6"/>
    <p:sldId id="366" r:id="rId7"/>
    <p:sldId id="349" r:id="rId8"/>
    <p:sldId id="352" r:id="rId9"/>
    <p:sldId id="353" r:id="rId10"/>
    <p:sldId id="354" r:id="rId11"/>
    <p:sldId id="359" r:id="rId12"/>
    <p:sldId id="347" r:id="rId13"/>
    <p:sldId id="355" r:id="rId14"/>
    <p:sldId id="356" r:id="rId15"/>
    <p:sldId id="357" r:id="rId16"/>
    <p:sldId id="358" r:id="rId17"/>
    <p:sldId id="364" r:id="rId18"/>
  </p:sldIdLst>
  <p:sldSz cx="9144000" cy="6858000" type="screen4x3"/>
  <p:notesSz cx="7099300" cy="10234613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6698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3396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0093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06791" algn="ctr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33489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60187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986885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13582" algn="l" defTabSz="853396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B050"/>
    <a:srgbClr val="FF6600"/>
    <a:srgbClr val="F79646"/>
    <a:srgbClr val="F9B073"/>
    <a:srgbClr val="DCE6F2"/>
    <a:srgbClr val="0070C0"/>
    <a:srgbClr val="92D050"/>
    <a:srgbClr val="769537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35" autoAdjust="0"/>
    <p:restoredTop sz="90031" autoAdjust="0"/>
  </p:normalViewPr>
  <p:slideViewPr>
    <p:cSldViewPr snapToGrid="0">
      <p:cViewPr varScale="1">
        <p:scale>
          <a:sx n="74" d="100"/>
          <a:sy n="74" d="100"/>
        </p:scale>
        <p:origin x="-1464" y="-90"/>
      </p:cViewPr>
      <p:guideLst>
        <p:guide orient="horz" pos="21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40" d="100"/>
        <a:sy n="4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480" y="584"/>
      </p:cViewPr>
      <p:guideLst>
        <p:guide orient="horz" pos="3224"/>
        <p:guide pos="2237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42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42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fld id="{B9A11DC5-B027-4CD7-9C4D-B8FAE8E162B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62027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42" y="6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9938"/>
            <a:ext cx="5114925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9" y="4860928"/>
            <a:ext cx="5680075" cy="4605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l" defTabSz="979399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42" y="9721857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928" tIns="48963" rIns="97928" bIns="48963" numCol="1" anchor="b" anchorCtr="0" compatLnSpc="1">
            <a:prstTxWarp prst="textNoShape">
              <a:avLst/>
            </a:prstTxWarp>
          </a:bodyPr>
          <a:lstStyle>
            <a:lvl1pPr algn="r" defTabSz="979399">
              <a:defRPr sz="1200"/>
            </a:lvl1pPr>
          </a:lstStyle>
          <a:p>
            <a:pPr>
              <a:defRPr/>
            </a:pPr>
            <a:fld id="{9A9BCB00-00ED-46CE-BCBE-2C1EE66DCAA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94192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669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3396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009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06791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33489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60187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86885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13582" algn="l" defTabSz="8533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La procédure de dialogue compétitif précise :</a:t>
            </a:r>
          </a:p>
          <a:p>
            <a:pPr lvl="1"/>
            <a:r>
              <a:rPr lang="fr-FR" dirty="0" smtClean="0"/>
              <a:t>les cas de recours :</a:t>
            </a:r>
          </a:p>
          <a:p>
            <a:pPr lvl="2"/>
            <a:r>
              <a:rPr lang="fr-FR" dirty="0" smtClean="0"/>
              <a:t>l’acheteur public ne dispose pas des compétences en interne pour définir ses besoins ou les spécifications techniques avec une précision suffisante et en évaluer le coût ;  </a:t>
            </a:r>
          </a:p>
          <a:p>
            <a:pPr lvl="2"/>
            <a:r>
              <a:rPr lang="fr-FR" dirty="0" smtClean="0"/>
              <a:t>le besoin consiste en une solution innovante ou lorsque le marché comporte des prestations de conception ;</a:t>
            </a:r>
          </a:p>
          <a:p>
            <a:pPr lvl="2"/>
            <a:r>
              <a:rPr lang="fr-FR" dirty="0" smtClean="0"/>
              <a:t>le marché ne peut être attribué sans négociation préalable en raison de sa nature, sa complexité, ou son montage juridique et financier.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9BCB00-00ED-46CE-BCBE-2C1EE66DCAAA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3741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En conclusion :</a:t>
            </a: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L’offre spontanée :</a:t>
            </a: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- permet au maître d’ouvrage de définir ou retenir des besoins à visée innovante. </a:t>
            </a: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- constitue un levier de compétitivité pour l’entreprise.</a:t>
            </a: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- crée des opportunités d’affaires pour les opérateurs économiques.</a:t>
            </a: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- être un facteur de promotion de l’innovation et de la recherche développement</a:t>
            </a: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</a:t>
            </a: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L’organisme public s’efforcera de respecter les principes de responsabilisation, d’impartialité, de transparence, d’absence de conflit d’intérêts et de maintien de la confidentialité.</a:t>
            </a:r>
          </a:p>
          <a:p>
            <a:r>
              <a:rPr lang="fr-FR" sz="11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9BCB00-00ED-46CE-BCBE-2C1EE66DCAAA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9100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Principes directeurs </a:t>
            </a:r>
          </a:p>
          <a:p>
            <a:r>
              <a:rPr lang="fr-FR" dirty="0" smtClean="0"/>
              <a:t>- traduit l’expression de multiples demandes émanant des maîtres d’ouvrage.</a:t>
            </a:r>
          </a:p>
          <a:p>
            <a:r>
              <a:rPr lang="fr-FR" dirty="0" smtClean="0"/>
              <a:t>- répond aux demandes de la société civile.</a:t>
            </a:r>
          </a:p>
          <a:p>
            <a:r>
              <a:rPr lang="fr-FR" dirty="0" smtClean="0"/>
              <a:t>- contrecarre les pratiques « concertées »</a:t>
            </a:r>
          </a:p>
          <a:p>
            <a:r>
              <a:rPr lang="fr-FR" dirty="0" smtClean="0"/>
              <a:t>- fait participer le maximum d’entreprises (TPME) et encourager l concurrence.</a:t>
            </a:r>
          </a:p>
          <a:p>
            <a:r>
              <a:rPr lang="fr-FR" dirty="0" smtClean="0"/>
              <a:t>- évite le recours à un nombre limité de prestataires.</a:t>
            </a:r>
          </a:p>
          <a:p>
            <a:r>
              <a:rPr lang="fr-FR" dirty="0" smtClean="0"/>
              <a:t>- contribue au développement du tissu entrepreneurial national.</a:t>
            </a:r>
          </a:p>
          <a:p>
            <a:r>
              <a:rPr lang="fr-FR" dirty="0" smtClean="0"/>
              <a:t>- etc….</a:t>
            </a:r>
          </a:p>
          <a:p>
            <a:endParaRPr lang="fr-FR" dirty="0" smtClean="0"/>
          </a:p>
          <a:p>
            <a:r>
              <a:rPr lang="fr-FR" dirty="0" smtClean="0"/>
              <a:t>Options offertes :</a:t>
            </a:r>
          </a:p>
          <a:p>
            <a:r>
              <a:rPr lang="fr-FR" dirty="0" smtClean="0"/>
              <a:t>- Maintien de la procédure usitée.</a:t>
            </a:r>
          </a:p>
          <a:p>
            <a:r>
              <a:rPr lang="fr-FR" dirty="0" smtClean="0"/>
              <a:t>- Adopter une solution hybride </a:t>
            </a:r>
          </a:p>
          <a:p>
            <a:r>
              <a:rPr lang="fr-FR" dirty="0" smtClean="0"/>
              <a:t>- Digitaliser la procédure 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A9BCB00-00ED-46CE-BCBE-2C1EE66DCAAA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8500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Disposition personnalisée">
    <p:bg>
      <p:bgPr>
        <a:blipFill dpi="0" rotWithShape="1">
          <a:blip r:embed="rId2">
            <a:lum/>
          </a:blip>
          <a:srcRect/>
          <a:stretch>
            <a:fillRect l="-601000" r="-60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>
            <a:spLocks noChangeArrowheads="1"/>
          </p:cNvSpPr>
          <p:nvPr userDrawn="1"/>
        </p:nvSpPr>
        <p:spPr bwMode="auto">
          <a:xfrm>
            <a:off x="3893078" y="6283875"/>
            <a:ext cx="3600000" cy="321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 anchorCtr="0"/>
          <a:lstStyle/>
          <a:p>
            <a:r>
              <a:rPr lang="fr-FR" sz="1600" dirty="0" smtClean="0">
                <a:solidFill>
                  <a:schemeClr val="bg1"/>
                </a:solidFill>
                <a:latin typeface="+mj-lt"/>
              </a:rPr>
              <a:t>Rabat, le </a:t>
            </a:r>
            <a:fld id="{E9B61218-139E-4E5A-8090-72B866DB9951}" type="datetime4">
              <a:rPr lang="fr-FR" sz="1600" b="1" smtClean="0">
                <a:solidFill>
                  <a:schemeClr val="bg1"/>
                </a:solidFill>
                <a:latin typeface="+mj-lt"/>
              </a:rPr>
              <a:t>27 mai 2023</a:t>
            </a:fld>
            <a:endParaRPr lang="fr-FR" sz="1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Espace réservé du texte 2"/>
          <p:cNvSpPr>
            <a:spLocks noGrp="1"/>
          </p:cNvSpPr>
          <p:nvPr userDrawn="1">
            <p:ph type="body" sz="quarter" idx="10"/>
          </p:nvPr>
        </p:nvSpPr>
        <p:spPr>
          <a:xfrm>
            <a:off x="2456283" y="3046816"/>
            <a:ext cx="6473590" cy="1763179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180000" rIns="85340" bIns="4267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lang="fr-FR" sz="2400" b="1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ct val="0"/>
              </a:spcBef>
              <a:spcAft>
                <a:spcPct val="0"/>
              </a:spcAft>
            </a:pPr>
            <a:r>
              <a:rPr lang="fr-FR" dirty="0" smtClean="0"/>
              <a:t>Modifiez les styles du texte du masque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>
          <a:xfrm>
            <a:off x="2456283" y="2593975"/>
            <a:ext cx="6472800" cy="360000"/>
          </a:xfr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rgbClr val="FFFF00"/>
                </a:solidFill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496797" y="672748"/>
            <a:ext cx="6472800" cy="830997"/>
          </a:xfrm>
          <a:prstGeom prst="rect">
            <a:avLst/>
          </a:prstGeom>
        </p:spPr>
        <p:txBody>
          <a:bodyPr anchor="ctr" anchorCtr="0">
            <a:spAutoFit/>
          </a:bodyPr>
          <a:lstStyle/>
          <a:p>
            <a:r>
              <a:rPr lang="fr-FR" sz="1600" b="0" dirty="0" smtClean="0">
                <a:solidFill>
                  <a:schemeClr val="bg1"/>
                </a:solidFill>
              </a:rPr>
              <a:t>Session de formation</a:t>
            </a:r>
          </a:p>
          <a:p>
            <a:r>
              <a:rPr lang="fr-FR" sz="1600" b="0" dirty="0" smtClean="0">
                <a:solidFill>
                  <a:schemeClr val="bg1"/>
                </a:solidFill>
              </a:rPr>
              <a:t>Apports du décret n° 2-22-431 du 8 mars 2023 </a:t>
            </a:r>
          </a:p>
          <a:p>
            <a:r>
              <a:rPr lang="fr-FR" sz="1600" b="0" dirty="0" smtClean="0">
                <a:solidFill>
                  <a:schemeClr val="bg1"/>
                </a:solidFill>
              </a:rPr>
              <a:t>relatif aux marchés publics</a:t>
            </a:r>
            <a:endParaRPr lang="fr-FR" sz="1600" b="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340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4000" tIns="144000" rIns="144000" bIns="144000" numCol="1" spcCol="1270" rtlCol="0" anchor="ctr" anchorCtr="0">
            <a:noAutofit/>
          </a:bodyPr>
          <a:lstStyle/>
          <a:p>
            <a:pPr algn="ctr" defTabSz="577850">
              <a:spcBef>
                <a:spcPct val="0"/>
              </a:spcBef>
              <a:spcAft>
                <a:spcPts val="0"/>
              </a:spcAft>
            </a:pPr>
            <a:endParaRPr lang="fr-FR" sz="1300" b="1" kern="1200" dirty="0" smtClean="0"/>
          </a:p>
        </p:txBody>
      </p:sp>
      <p:sp>
        <p:nvSpPr>
          <p:cNvPr id="11" name="ZoneTexte 10"/>
          <p:cNvSpPr txBox="1"/>
          <p:nvPr userDrawn="1"/>
        </p:nvSpPr>
        <p:spPr>
          <a:xfrm>
            <a:off x="104069" y="1939182"/>
            <a:ext cx="2124000" cy="130805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Trésorerie</a:t>
            </a:r>
            <a:r>
              <a:rPr lang="fr-FR" sz="1000" b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Générale du Royaume</a:t>
            </a:r>
            <a:endParaRPr lang="fr-FR" sz="10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Direction de la Recherche, de la Règlementation et de la Coopération Internationale </a:t>
            </a: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Division de la Règlementation</a:t>
            </a:r>
          </a:p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fr-FR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Service</a:t>
            </a:r>
            <a:r>
              <a:rPr lang="fr-FR" sz="1000" b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 la Règlementation des Marches Publics</a:t>
            </a:r>
            <a:endParaRPr lang="fr-FR" sz="1000" b="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2" name="Image 11" descr="logo-tgr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82157" y="434847"/>
            <a:ext cx="1551824" cy="13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3191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600" y="122635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30403" y="838733"/>
            <a:ext cx="8541099" cy="50051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b="1" dirty="0" smtClean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marL="0" lv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</a:pPr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2385033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9452" y="117669"/>
            <a:ext cx="7905968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3174441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26926" y="98705"/>
            <a:ext cx="7900907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30403" y="704711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800" b="1"/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323427" y="5788823"/>
            <a:ext cx="8507422" cy="993775"/>
          </a:xfrm>
        </p:spPr>
        <p:txBody>
          <a:bodyPr lIns="67197" tIns="67197" rIns="67197" bIns="67197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1pPr>
            <a:lvl2pPr>
              <a:buFontTx/>
              <a:buNone/>
              <a:defRPr sz="1500"/>
            </a:lvl2pPr>
            <a:lvl3pPr>
              <a:buFontTx/>
              <a:buNone/>
              <a:defRPr sz="1500"/>
            </a:lvl3pPr>
            <a:lvl4pPr>
              <a:buFontTx/>
              <a:buNone/>
              <a:defRPr sz="1500"/>
            </a:lvl4pPr>
            <a:lvl5pPr>
              <a:buFontTx/>
              <a:buNone/>
              <a:defRPr sz="15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852171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 noChangeAspect="1"/>
          </p:cNvSpPr>
          <p:nvPr>
            <p:ph type="sldNum" sz="quarter" idx="4"/>
          </p:nvPr>
        </p:nvSpPr>
        <p:spPr>
          <a:xfrm>
            <a:off x="8928832" y="6602598"/>
            <a:ext cx="180000" cy="18000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wrap="none" lIns="83996" tIns="43678" rIns="83996" bIns="43678" anchor="ctr"/>
          <a:lstStyle>
            <a:lvl1pPr>
              <a:defRPr lang="fr-FR" sz="1000" b="0" smtClean="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fld id="{386260E0-CCB1-43ED-803B-3EA2868632B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288838" y="837711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6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300600" y="112734"/>
            <a:ext cx="85428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800" b="1" dirty="0" smtClean="0">
                <a:solidFill>
                  <a:schemeClr val="bg1"/>
                </a:solidFill>
              </a:rPr>
              <a:t>Modes de passation des marchés publics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>
          <a:xfrm>
            <a:off x="300038" y="1477238"/>
            <a:ext cx="8543925" cy="4168775"/>
          </a:xfrm>
        </p:spPr>
        <p:txBody>
          <a:bodyPr/>
          <a:lstStyle>
            <a:lvl1pPr>
              <a:buSzPct val="150000"/>
              <a:defRPr sz="1600"/>
            </a:lvl1pPr>
            <a:lvl2pPr>
              <a:defRPr sz="1600"/>
            </a:lvl2pPr>
            <a:lvl3pPr>
              <a:defRPr sz="1600"/>
            </a:lvl3pPr>
            <a:lvl4pPr>
              <a:buClr>
                <a:schemeClr val="tx1">
                  <a:lumMod val="75000"/>
                  <a:lumOff val="25000"/>
                </a:schemeClr>
              </a:buClr>
              <a:defRPr/>
            </a:lvl4pPr>
            <a:lvl5pPr>
              <a:buClr>
                <a:schemeClr val="bg2">
                  <a:lumMod val="25000"/>
                </a:schemeClr>
              </a:buClr>
              <a:defRPr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97676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288838" y="771277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6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287987" y="1390258"/>
            <a:ext cx="8542800" cy="4860229"/>
          </a:xfrm>
        </p:spPr>
        <p:txBody>
          <a:bodyPr/>
          <a:lstStyle>
            <a:lvl1pPr>
              <a:spcBef>
                <a:spcPts val="1200"/>
              </a:spcBef>
              <a:spcAft>
                <a:spcPts val="600"/>
              </a:spcAft>
              <a:buSzPct val="150000"/>
              <a:defRPr sz="1600" b="0"/>
            </a:lvl1pPr>
            <a:lvl2pPr>
              <a:spcBef>
                <a:spcPts val="600"/>
              </a:spcBef>
              <a:spcAft>
                <a:spcPts val="600"/>
              </a:spcAft>
              <a:defRPr sz="1600"/>
            </a:lvl2pPr>
            <a:lvl3pPr>
              <a:spcBef>
                <a:spcPts val="600"/>
              </a:spcBef>
              <a:spcAft>
                <a:spcPts val="600"/>
              </a:spcAft>
              <a:defRPr sz="1600"/>
            </a:lvl3pPr>
            <a:lvl4pPr>
              <a:spcBef>
                <a:spcPts val="600"/>
              </a:spcBef>
              <a:spcAft>
                <a:spcPts val="600"/>
              </a:spcAft>
              <a:defRPr sz="1600"/>
            </a:lvl4pPr>
            <a:lvl5pPr>
              <a:spcBef>
                <a:spcPts val="60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300600" y="125260"/>
            <a:ext cx="85428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800" b="1" dirty="0" smtClean="0">
                <a:solidFill>
                  <a:schemeClr val="bg1"/>
                </a:solidFill>
              </a:rPr>
              <a:t>Modes de passation des marchés publics</a:t>
            </a:r>
          </a:p>
        </p:txBody>
      </p:sp>
    </p:spTree>
    <p:extLst>
      <p:ext uri="{BB962C8B-B14F-4D97-AF65-F5344CB8AC3E}">
        <p14:creationId xmlns:p14="http://schemas.microsoft.com/office/powerpoint/2010/main" val="219248717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42000" y="823403"/>
            <a:ext cx="8460000" cy="5176564"/>
          </a:xfrm>
        </p:spPr>
        <p:txBody>
          <a:bodyPr/>
          <a:lstStyle>
            <a:lvl1pPr marL="165938" indent="-16593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50000"/>
              <a:buFont typeface="Arial" panose="020B0604020202020204" pitchFamily="34" charset="0"/>
              <a:buChar char="•"/>
              <a:defRPr sz="1600"/>
            </a:lvl1pPr>
            <a:lvl2pPr marL="674124" indent="-235188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5">
                  <a:lumMod val="75000"/>
                </a:schemeClr>
              </a:buClr>
              <a:buFont typeface="+mj-lt"/>
              <a:buAutoNum type="arabicPeriod"/>
              <a:tabLst>
                <a:tab pos="50374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	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42000" y="124182"/>
            <a:ext cx="84600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fr-FR" sz="1800" b="1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600" y="110211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0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20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27479" y="5322279"/>
            <a:ext cx="7710235" cy="993775"/>
          </a:xfrm>
        </p:spPr>
        <p:txBody>
          <a:bodyPr lIns="67197" tIns="67197" rIns="67197" bIns="67197" anchor="b" anchorCtr="0"/>
          <a:lstStyle>
            <a:lvl1pPr marL="0" indent="0">
              <a:spcBef>
                <a:spcPts val="0"/>
              </a:spcBef>
              <a:spcAft>
                <a:spcPts val="0"/>
              </a:spcAft>
              <a:buFontTx/>
              <a:buNone/>
              <a:defRPr sz="1600"/>
            </a:lvl1pPr>
            <a:lvl2pPr>
              <a:buFontTx/>
              <a:buNone/>
              <a:defRPr sz="1500"/>
            </a:lvl2pPr>
            <a:lvl3pPr>
              <a:buFontTx/>
              <a:buNone/>
              <a:defRPr sz="1500"/>
            </a:lvl3pPr>
            <a:lvl4pPr>
              <a:buFontTx/>
              <a:buNone/>
              <a:defRPr sz="1500"/>
            </a:lvl4pPr>
            <a:lvl5pPr>
              <a:buFontTx/>
              <a:buNone/>
              <a:defRPr sz="15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01451" y="1510655"/>
            <a:ext cx="8541099" cy="4394728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lIns="54000" tIns="108000" rIns="54000" bIns="54000" anchor="t" anchorCtr="0"/>
          <a:lstStyle>
            <a:lvl1pPr marL="269875" indent="-269875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Font typeface="+mj-lt"/>
              <a:buAutoNum type="arabicParenR"/>
              <a:defRPr sz="1800"/>
            </a:lvl1pPr>
            <a:lvl2pPr marL="674124" indent="-235188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Font typeface="+mj-lt"/>
              <a:buAutoNum type="arabicPeriod"/>
              <a:tabLst>
                <a:tab pos="50374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	</a:t>
            </a:r>
          </a:p>
          <a:p>
            <a:pPr lvl="1"/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926925" y="108044"/>
            <a:ext cx="7917325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40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01451" y="959167"/>
            <a:ext cx="8541099" cy="500515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8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3217925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32000" y="2889000"/>
            <a:ext cx="8280000" cy="10800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fr-FR" sz="2800" b="1" dirty="0">
                <a:solidFill>
                  <a:schemeClr val="accent6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pic>
        <p:nvPicPr>
          <p:cNvPr id="4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00" y="882"/>
            <a:ext cx="9180000" cy="59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11154" y="1443791"/>
            <a:ext cx="8541099" cy="4906212"/>
          </a:xfrm>
        </p:spPr>
        <p:txBody>
          <a:bodyPr/>
          <a:lstStyle>
            <a:lvl1pPr marL="165938" indent="-165938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800"/>
            </a:lvl1pPr>
            <a:lvl2pPr marL="674124" indent="-235188">
              <a:lnSpc>
                <a:spcPct val="150000"/>
              </a:lnSpc>
              <a:spcBef>
                <a:spcPts val="1120"/>
              </a:spcBef>
              <a:spcAft>
                <a:spcPts val="1120"/>
              </a:spcAft>
              <a:buClr>
                <a:schemeClr val="accent6">
                  <a:lumMod val="75000"/>
                </a:schemeClr>
              </a:buClr>
              <a:buFont typeface="+mj-lt"/>
              <a:buAutoNum type="arabicPeriod"/>
              <a:tabLst>
                <a:tab pos="50374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	</a:t>
            </a:r>
          </a:p>
          <a:p>
            <a:pPr lvl="1"/>
            <a:endParaRPr lang="fr-FR" dirty="0" smtClean="0"/>
          </a:p>
        </p:txBody>
      </p:sp>
      <p:sp>
        <p:nvSpPr>
          <p:cNvPr id="4" name="Espace réservé du texte 17"/>
          <p:cNvSpPr>
            <a:spLocks noGrp="1"/>
          </p:cNvSpPr>
          <p:nvPr>
            <p:ph type="body" sz="quarter" idx="12"/>
          </p:nvPr>
        </p:nvSpPr>
        <p:spPr>
          <a:xfrm>
            <a:off x="330403" y="837401"/>
            <a:ext cx="8541099" cy="500515"/>
          </a:xfrm>
        </p:spPr>
        <p:txBody>
          <a:bodyPr anchor="ctr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FontTx/>
              <a:buNone/>
              <a:defRPr sz="1800" b="1">
                <a:solidFill>
                  <a:schemeClr val="accent6">
                    <a:lumMod val="75000"/>
                  </a:schemeClr>
                </a:solidFill>
              </a:defRPr>
            </a:lvl1pPr>
            <a:lvl2pPr marL="331876" indent="-165938">
              <a:spcBef>
                <a:spcPts val="0"/>
              </a:spcBef>
              <a:spcAft>
                <a:spcPts val="560"/>
              </a:spcAft>
              <a:buFont typeface="Arial" pitchFamily="34" charset="0"/>
              <a:buChar char="−"/>
              <a:defRPr sz="15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354842" y="97517"/>
            <a:ext cx="8529851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56017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600" y="95339"/>
            <a:ext cx="8542800" cy="3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340" tIns="42670" rIns="85340" bIns="42670" numCol="1" anchor="ctr" anchorCtr="0" compatLnSpc="1">
            <a:prstTxWarp prst="textNoShape">
              <a:avLst/>
            </a:prstTxWarp>
          </a:bodyPr>
          <a:lstStyle>
            <a:lvl1pPr algn="ctr">
              <a:defRPr lang="fr-FR" sz="1800" dirty="0">
                <a:solidFill>
                  <a:schemeClr val="bg1"/>
                </a:solidFill>
              </a:defRPr>
            </a:lvl1pPr>
          </a:lstStyle>
          <a:p>
            <a:pPr lvl="0" algn="ctr"/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17"/>
          <p:cNvSpPr>
            <a:spLocks noGrp="1"/>
          </p:cNvSpPr>
          <p:nvPr>
            <p:ph type="body" sz="quarter" idx="11" hasCustomPrompt="1"/>
          </p:nvPr>
        </p:nvSpPr>
        <p:spPr>
          <a:xfrm>
            <a:off x="311154" y="839247"/>
            <a:ext cx="8541099" cy="5510756"/>
          </a:xfrm>
        </p:spPr>
        <p:txBody>
          <a:bodyPr anchor="ctr" anchorCtr="0"/>
          <a:lstStyle>
            <a:lvl1pPr marL="165938" indent="-165938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800"/>
            </a:lvl1pPr>
            <a:lvl2pPr marL="331876" indent="-16593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−"/>
              <a:defRPr sz="1800"/>
            </a:lvl2pPr>
            <a:lvl3pPr>
              <a:spcBef>
                <a:spcPts val="0"/>
              </a:spcBef>
              <a:spcAft>
                <a:spcPts val="560"/>
              </a:spcAft>
              <a:defRPr sz="1500"/>
            </a:lvl3pPr>
            <a:lvl4pPr>
              <a:spcBef>
                <a:spcPts val="0"/>
              </a:spcBef>
              <a:spcAft>
                <a:spcPts val="560"/>
              </a:spcAft>
              <a:defRPr sz="1500"/>
            </a:lvl4pPr>
            <a:lvl5pPr>
              <a:spcBef>
                <a:spcPts val="0"/>
              </a:spcBef>
              <a:spcAft>
                <a:spcPts val="560"/>
              </a:spcAft>
              <a:defRPr sz="15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261308097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61038" cy="69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 userDrawn="1"/>
        </p:nvSpPr>
        <p:spPr>
          <a:xfrm>
            <a:off x="-9000" y="0"/>
            <a:ext cx="9162000" cy="594000"/>
          </a:xfrm>
          <a:prstGeom prst="rect">
            <a:avLst/>
          </a:prstGeom>
          <a:blipFill>
            <a:blip r:embed="rId16"/>
            <a:stretch>
              <a:fillRect/>
            </a:stretch>
          </a:blipFill>
        </p:spPr>
        <p:txBody>
          <a:bodyPr anchor="ctr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fr-FR" sz="2000" b="1" dirty="0" smtClean="0">
              <a:solidFill>
                <a:schemeClr val="bg1"/>
              </a:solidFill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0600" y="695551"/>
            <a:ext cx="8542800" cy="5466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5340" tIns="42670" rIns="85340" bIns="426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0" r:id="rId2"/>
    <p:sldLayoutId id="2147483784" r:id="rId3"/>
    <p:sldLayoutId id="2147483743" r:id="rId4"/>
    <p:sldLayoutId id="2147483758" r:id="rId5"/>
    <p:sldLayoutId id="2147483783" r:id="rId6"/>
    <p:sldLayoutId id="2147483749" r:id="rId7"/>
    <p:sldLayoutId id="2147483779" r:id="rId8"/>
    <p:sldLayoutId id="2147483776" r:id="rId9"/>
    <p:sldLayoutId id="2147483777" r:id="rId10"/>
    <p:sldLayoutId id="2147483781" r:id="rId11"/>
    <p:sldLayoutId id="2147483778" r:id="rId12"/>
    <p:sldLayoutId id="2147483735" r:id="rId13"/>
  </p:sldLayoutIdLst>
  <p:transition>
    <p:split orient="vert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/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26698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853396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280093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706791" algn="l" rtl="0" fontAlgn="base">
        <a:spcBef>
          <a:spcPct val="0"/>
        </a:spcBef>
        <a:spcAft>
          <a:spcPct val="0"/>
        </a:spcAft>
        <a:defRPr sz="23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164456" indent="-164456" algn="justLow" rtl="0" eaLnBrk="0" fontAlgn="base" hangingPunct="0">
        <a:spcBef>
          <a:spcPct val="25000"/>
        </a:spcBef>
        <a:spcAft>
          <a:spcPct val="25000"/>
        </a:spcAft>
        <a:buClr>
          <a:srgbClr val="FF6600"/>
        </a:buClr>
        <a:buFont typeface="Arial" panose="020B0604020202020204" pitchFamily="34" charset="0"/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582265" indent="-160011" algn="justLow" rtl="0" eaLnBrk="0" fontAlgn="base" hangingPunct="0">
        <a:spcBef>
          <a:spcPct val="25000"/>
        </a:spcBef>
        <a:spcAft>
          <a:spcPct val="25000"/>
        </a:spcAft>
        <a:buClr>
          <a:schemeClr val="bg1">
            <a:lumMod val="50000"/>
          </a:schemeClr>
        </a:buClr>
        <a:buFont typeface="Courier New" panose="02070309020205020404" pitchFamily="49" charset="0"/>
        <a:buChar char="o"/>
        <a:defRPr sz="1500">
          <a:solidFill>
            <a:schemeClr val="tx1"/>
          </a:solidFill>
          <a:latin typeface="+mn-lt"/>
          <a:cs typeface="+mn-cs"/>
        </a:defRPr>
      </a:lvl2pPr>
      <a:lvl3pPr marL="1091932" indent="-176310" algn="justLow" rtl="0" eaLnBrk="0" fontAlgn="base" hangingPunct="0">
        <a:spcBef>
          <a:spcPct val="25000"/>
        </a:spcBef>
        <a:spcAft>
          <a:spcPct val="25000"/>
        </a:spcAft>
        <a:buClr>
          <a:schemeClr val="accent2"/>
        </a:buClr>
        <a:buChar char="•"/>
        <a:defRPr sz="1300">
          <a:solidFill>
            <a:schemeClr val="tx1"/>
          </a:solidFill>
          <a:latin typeface="+mn-lt"/>
          <a:cs typeface="+mn-cs"/>
        </a:defRPr>
      </a:lvl3pPr>
      <a:lvl4pPr marL="1557151" indent="-213349" algn="justLow" rtl="0" eaLnBrk="0" fontAlgn="base" hangingPunct="0">
        <a:spcBef>
          <a:spcPct val="25000"/>
        </a:spcBef>
        <a:spcAft>
          <a:spcPct val="25000"/>
        </a:spcAft>
        <a:buClr>
          <a:srgbClr val="0070C0"/>
        </a:buClr>
        <a:buChar char="–"/>
        <a:defRPr sz="1100">
          <a:solidFill>
            <a:schemeClr val="tx1"/>
          </a:solidFill>
          <a:latin typeface="+mn-lt"/>
          <a:cs typeface="+mn-cs"/>
        </a:defRPr>
      </a:lvl4pPr>
      <a:lvl5pPr marL="1937919" indent="-213349" algn="justLow" rtl="0" eaLnBrk="0" fontAlgn="base" hangingPunct="0">
        <a:spcBef>
          <a:spcPct val="25000"/>
        </a:spcBef>
        <a:spcAft>
          <a:spcPct val="25000"/>
        </a:spcAft>
        <a:buClr>
          <a:srgbClr val="0070C0"/>
        </a:buClr>
        <a:buChar char="»"/>
        <a:defRPr sz="1000">
          <a:solidFill>
            <a:schemeClr val="tx1"/>
          </a:solidFill>
          <a:latin typeface="+mn-lt"/>
          <a:cs typeface="+mn-cs"/>
        </a:defRPr>
      </a:lvl5pPr>
      <a:lvl6pPr marL="2364617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791315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218013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644710" indent="-213349" algn="justLow" rtl="0" fontAlgn="base">
        <a:spcBef>
          <a:spcPct val="25000"/>
        </a:spcBef>
        <a:spcAft>
          <a:spcPct val="2500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6698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3396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093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06791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3489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60187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86885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13582" algn="l" defTabSz="85339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Modes de passation </a:t>
            </a:r>
            <a:endParaRPr lang="fr-FR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 smtClean="0"/>
              <a:t>des </a:t>
            </a:r>
            <a:r>
              <a:rPr lang="fr-FR" dirty="0"/>
              <a:t>marchés publics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Module N°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3003820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13 : Offre </a:t>
            </a:r>
            <a:r>
              <a:rPr lang="fr-FR" dirty="0" smtClean="0"/>
              <a:t>spontanée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Conditions </a:t>
            </a:r>
            <a:r>
              <a:rPr lang="fr-FR" dirty="0" smtClean="0"/>
              <a:t>d’octroi d’une </a:t>
            </a:r>
            <a:r>
              <a:rPr lang="fr-FR" dirty="0"/>
              <a:t>prime </a:t>
            </a:r>
            <a:r>
              <a:rPr lang="fr-FR" dirty="0" smtClean="0"/>
              <a:t>au </a:t>
            </a:r>
            <a:r>
              <a:rPr lang="fr-FR" dirty="0"/>
              <a:t>porteur de l’offre spontanée </a:t>
            </a:r>
            <a:r>
              <a:rPr lang="fr-FR" dirty="0" smtClean="0"/>
              <a:t>:</a:t>
            </a:r>
            <a:endParaRPr lang="fr-FR" dirty="0"/>
          </a:p>
          <a:p>
            <a:pPr lvl="1"/>
            <a:r>
              <a:rPr lang="fr-FR" dirty="0"/>
              <a:t>Si son offre spontanée est retenue et qu’il ne participe pas à l’appel à la </a:t>
            </a:r>
            <a:r>
              <a:rPr lang="fr-FR" dirty="0" smtClean="0"/>
              <a:t>concurrence ;</a:t>
            </a:r>
            <a:endParaRPr lang="fr-FR" dirty="0"/>
          </a:p>
          <a:p>
            <a:pPr lvl="1"/>
            <a:r>
              <a:rPr lang="fr-FR" dirty="0"/>
              <a:t>S’il participe à l’appel à la concurrence, sans que le marché ne lui soit </a:t>
            </a:r>
            <a:r>
              <a:rPr lang="fr-FR" dirty="0" smtClean="0"/>
              <a:t>attribué ;</a:t>
            </a:r>
            <a:endParaRPr lang="fr-FR" dirty="0"/>
          </a:p>
          <a:p>
            <a:pPr lvl="1"/>
            <a:r>
              <a:rPr lang="fr-FR" dirty="0"/>
              <a:t>S’il est déclaré attributaire</a:t>
            </a:r>
            <a:r>
              <a:rPr lang="fr-FR" dirty="0" smtClean="0"/>
              <a:t>.</a:t>
            </a:r>
          </a:p>
          <a:p>
            <a:pPr marL="422254" lvl="1" indent="0">
              <a:buNone/>
            </a:pPr>
            <a:endParaRPr lang="fr-FR" dirty="0" smtClean="0"/>
          </a:p>
          <a:p>
            <a:pPr marL="422254" lvl="1" indent="0">
              <a:buNone/>
            </a:pPr>
            <a:r>
              <a:rPr lang="fr-FR" dirty="0" smtClean="0"/>
              <a:t>Le </a:t>
            </a:r>
            <a:r>
              <a:rPr lang="fr-FR" dirty="0"/>
              <a:t>montant de la prime octroyée est déduit des sommes qui lui sont payées en sa qualité de titulaire du marché.</a:t>
            </a:r>
          </a:p>
          <a:p>
            <a:pPr lvl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4635532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</a:t>
            </a:r>
            <a:r>
              <a:rPr lang="fr-FR" dirty="0" smtClean="0"/>
              <a:t>19 : Modes </a:t>
            </a:r>
            <a:r>
              <a:rPr lang="fr-FR" dirty="0"/>
              <a:t>de passation des marchés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L'introduction </a:t>
            </a:r>
            <a:r>
              <a:rPr lang="fr-FR" dirty="0"/>
              <a:t>de </a:t>
            </a:r>
            <a:r>
              <a:rPr lang="fr-FR" b="1" dirty="0">
                <a:solidFill>
                  <a:srgbClr val="FF0000"/>
                </a:solidFill>
              </a:rPr>
              <a:t>l'appel d’offres national </a:t>
            </a:r>
            <a:r>
              <a:rPr lang="fr-FR" dirty="0"/>
              <a:t>réservé aux </a:t>
            </a:r>
            <a:r>
              <a:rPr lang="fr-FR" b="1" dirty="0"/>
              <a:t>seuls concurrents installés au Maroc</a:t>
            </a:r>
            <a:r>
              <a:rPr lang="fr-FR" dirty="0"/>
              <a:t> et lorsque le montant estimé du marché </a:t>
            </a:r>
            <a:r>
              <a:rPr lang="fr-FR" b="1" dirty="0">
                <a:solidFill>
                  <a:srgbClr val="FF0000"/>
                </a:solidFill>
              </a:rPr>
              <a:t>est inférieur ou égal à 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dix 10.000.000 de </a:t>
            </a:r>
            <a:r>
              <a:rPr lang="fr-FR" dirty="0"/>
              <a:t>dirhams hors taxes pour les marchés de </a:t>
            </a:r>
            <a:r>
              <a:rPr lang="fr-FR" dirty="0" smtClean="0"/>
              <a:t>travaux ;</a:t>
            </a:r>
          </a:p>
          <a:p>
            <a:pPr lvl="1"/>
            <a:r>
              <a:rPr lang="fr-FR" dirty="0" smtClean="0"/>
              <a:t>un 1.000.000 de </a:t>
            </a:r>
            <a:r>
              <a:rPr lang="fr-FR" dirty="0"/>
              <a:t>dirhams hors taxes pour les marchés de fournitures et de </a:t>
            </a:r>
            <a:r>
              <a:rPr lang="fr-FR" dirty="0" smtClean="0"/>
              <a:t>services.</a:t>
            </a:r>
          </a:p>
          <a:p>
            <a:pPr lvl="1"/>
            <a:r>
              <a:rPr lang="fr-FR" dirty="0" smtClean="0"/>
              <a:t>Dans le respect des engagements internationaux ratifiés par le Maroc</a:t>
            </a:r>
          </a:p>
          <a:p>
            <a:r>
              <a:rPr lang="fr-FR" dirty="0" smtClean="0"/>
              <a:t>Le </a:t>
            </a:r>
            <a:r>
              <a:rPr lang="fr-FR" dirty="0"/>
              <a:t>maître d’ouvrage </a:t>
            </a:r>
            <a:r>
              <a:rPr lang="fr-FR" dirty="0" smtClean="0"/>
              <a:t>peut, toutefois, recourir </a:t>
            </a:r>
            <a:r>
              <a:rPr lang="fr-FR" dirty="0"/>
              <a:t>à l’appel d’offres </a:t>
            </a:r>
            <a:r>
              <a:rPr lang="fr-FR" dirty="0" smtClean="0"/>
              <a:t>international </a:t>
            </a:r>
            <a:r>
              <a:rPr lang="fr-FR" dirty="0"/>
              <a:t>moyennant un </a:t>
            </a:r>
            <a:r>
              <a:rPr lang="fr-FR" b="1" dirty="0">
                <a:solidFill>
                  <a:srgbClr val="FF0000"/>
                </a:solidFill>
              </a:rPr>
              <a:t>certificat </a:t>
            </a:r>
            <a:r>
              <a:rPr lang="fr-FR" b="1" dirty="0" smtClean="0">
                <a:solidFill>
                  <a:srgbClr val="FF0000"/>
                </a:solidFill>
              </a:rPr>
              <a:t>administratif</a:t>
            </a:r>
            <a:r>
              <a:rPr lang="fr-FR" dirty="0"/>
              <a:t> </a:t>
            </a:r>
            <a:r>
              <a:rPr lang="fr-FR" dirty="0" smtClean="0"/>
              <a:t>;</a:t>
            </a:r>
            <a:endParaRPr lang="fr-FR" dirty="0"/>
          </a:p>
          <a:p>
            <a:r>
              <a:rPr lang="fr-FR" dirty="0" smtClean="0"/>
              <a:t>L'introduction </a:t>
            </a:r>
            <a:r>
              <a:rPr lang="fr-FR" dirty="0"/>
              <a:t>de </a:t>
            </a:r>
            <a:r>
              <a:rPr lang="fr-FR" b="1" dirty="0">
                <a:solidFill>
                  <a:srgbClr val="FF0000"/>
                </a:solidFill>
              </a:rPr>
              <a:t>l'appel d’offres international </a:t>
            </a:r>
            <a:r>
              <a:rPr lang="fr-FR" dirty="0"/>
              <a:t>réservé </a:t>
            </a:r>
            <a:r>
              <a:rPr lang="fr-FR" b="1" dirty="0"/>
              <a:t>aux concurrents installés ou non installés au Maroc</a:t>
            </a:r>
            <a:r>
              <a:rPr lang="fr-FR" b="1" dirty="0">
                <a:solidFill>
                  <a:srgbClr val="00B050"/>
                </a:solidFill>
              </a:rPr>
              <a:t> </a:t>
            </a:r>
            <a:r>
              <a:rPr lang="fr-FR" dirty="0"/>
              <a:t>et qui concerne les marchés dont les montants estimés </a:t>
            </a:r>
            <a:r>
              <a:rPr lang="fr-FR" b="1" dirty="0">
                <a:solidFill>
                  <a:srgbClr val="FF0000"/>
                </a:solidFill>
              </a:rPr>
              <a:t>sont supérieurs à 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dix 10.000.000 </a:t>
            </a:r>
            <a:r>
              <a:rPr lang="fr-FR" dirty="0"/>
              <a:t>de dirhams hors taxes pour les marchés de </a:t>
            </a:r>
            <a:r>
              <a:rPr lang="fr-FR" dirty="0" smtClean="0"/>
              <a:t>travaux ; </a:t>
            </a:r>
          </a:p>
          <a:p>
            <a:pPr lvl="1"/>
            <a:r>
              <a:rPr lang="fr-FR" dirty="0" smtClean="0"/>
              <a:t>un 1.000.000 </a:t>
            </a:r>
            <a:r>
              <a:rPr lang="fr-FR" dirty="0"/>
              <a:t>de dirhams hors taxes pour les marchés de fournitures et de </a:t>
            </a:r>
            <a:r>
              <a:rPr lang="fr-FR" dirty="0" smtClean="0"/>
              <a:t>services.</a:t>
            </a:r>
          </a:p>
        </p:txBody>
      </p:sp>
    </p:spTree>
    <p:extLst>
      <p:ext uri="{BB962C8B-B14F-4D97-AF65-F5344CB8AC3E}">
        <p14:creationId xmlns:p14="http://schemas.microsoft.com/office/powerpoint/2010/main" val="52135596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</a:t>
            </a:r>
            <a:r>
              <a:rPr lang="fr-FR" dirty="0" smtClean="0"/>
              <a:t>19 : Modes </a:t>
            </a:r>
            <a:r>
              <a:rPr lang="fr-FR" dirty="0"/>
              <a:t>de passation des marchés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L'introduction de </a:t>
            </a:r>
            <a:r>
              <a:rPr lang="fr-FR" b="1" dirty="0">
                <a:solidFill>
                  <a:srgbClr val="FF0000"/>
                </a:solidFill>
              </a:rPr>
              <a:t>l'appel d’offres ouvert simplifié</a:t>
            </a:r>
            <a:r>
              <a:rPr lang="fr-FR" dirty="0"/>
              <a:t>, lorsque le montant estimé du marché est égal ou inférieur à un </a:t>
            </a:r>
            <a:r>
              <a:rPr lang="fr-FR" dirty="0" smtClean="0"/>
              <a:t>1.000.000 </a:t>
            </a:r>
            <a:r>
              <a:rPr lang="fr-FR" dirty="0"/>
              <a:t>de dirhams hors </a:t>
            </a:r>
            <a:r>
              <a:rPr lang="fr-FR" dirty="0" smtClean="0"/>
              <a:t>taxes</a:t>
            </a:r>
            <a:r>
              <a:rPr lang="fr-FR" dirty="0"/>
              <a:t>, avec les </a:t>
            </a:r>
            <a:r>
              <a:rPr lang="fr-FR" dirty="0" smtClean="0"/>
              <a:t>spécificités suivantes 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la publication </a:t>
            </a:r>
            <a:r>
              <a:rPr lang="fr-FR" dirty="0"/>
              <a:t>de l’avis d’appel d’offres ouvert simplifié sur le portail des marchés publics et dans </a:t>
            </a:r>
            <a:r>
              <a:rPr lang="fr-FR" b="1" dirty="0">
                <a:solidFill>
                  <a:srgbClr val="FF0000"/>
                </a:solidFill>
              </a:rPr>
              <a:t>un journal </a:t>
            </a:r>
            <a:r>
              <a:rPr lang="fr-FR" dirty="0"/>
              <a:t>au </a:t>
            </a:r>
            <a:r>
              <a:rPr lang="fr-FR" dirty="0" smtClean="0"/>
              <a:t>moins ;</a:t>
            </a:r>
            <a:endParaRPr lang="fr-FR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dirty="0"/>
              <a:t>le délai de </a:t>
            </a:r>
            <a:r>
              <a:rPr lang="fr-FR" b="1" dirty="0"/>
              <a:t>publicité</a:t>
            </a:r>
            <a:r>
              <a:rPr lang="fr-FR" dirty="0"/>
              <a:t> est fixé à </a:t>
            </a:r>
            <a:r>
              <a:rPr lang="fr-FR" b="1" dirty="0" smtClean="0">
                <a:solidFill>
                  <a:srgbClr val="FF0000"/>
                </a:solidFill>
              </a:rPr>
              <a:t>10 jours </a:t>
            </a:r>
            <a:r>
              <a:rPr lang="fr-FR" dirty="0"/>
              <a:t>au moins avant la date prévue pour la séance d’ouverture des </a:t>
            </a:r>
            <a:r>
              <a:rPr lang="fr-FR" dirty="0" smtClean="0"/>
              <a:t>plis ;</a:t>
            </a:r>
            <a:endParaRPr lang="fr-FR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dirty="0"/>
              <a:t>le </a:t>
            </a:r>
            <a:r>
              <a:rPr lang="fr-FR" b="1" dirty="0"/>
              <a:t>dossier technique </a:t>
            </a:r>
            <a:r>
              <a:rPr lang="fr-FR" dirty="0"/>
              <a:t>du concurrent ne comprend </a:t>
            </a:r>
            <a:r>
              <a:rPr lang="fr-FR" b="1" dirty="0">
                <a:solidFill>
                  <a:srgbClr val="FF0000"/>
                </a:solidFill>
              </a:rPr>
              <a:t>ni les attestations de références ni la déclaration du plan de </a:t>
            </a:r>
            <a:r>
              <a:rPr lang="fr-FR" b="1" dirty="0" smtClean="0">
                <a:solidFill>
                  <a:srgbClr val="FF0000"/>
                </a:solidFill>
              </a:rPr>
              <a:t>charge </a:t>
            </a:r>
            <a:r>
              <a:rPr lang="fr-FR" dirty="0" smtClean="0"/>
              <a:t>;</a:t>
            </a:r>
            <a:endParaRPr lang="fr-FR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dirty="0" smtClean="0"/>
              <a:t>la réduction </a:t>
            </a:r>
            <a:r>
              <a:rPr lang="fr-FR" dirty="0"/>
              <a:t>du nombre des membres de la commission d’appel d’offres </a:t>
            </a:r>
            <a:r>
              <a:rPr lang="fr-FR" dirty="0" smtClean="0"/>
              <a:t>(président </a:t>
            </a:r>
            <a:r>
              <a:rPr lang="fr-FR" dirty="0"/>
              <a:t>et </a:t>
            </a:r>
            <a:r>
              <a:rPr lang="fr-FR" b="1" dirty="0" smtClean="0">
                <a:solidFill>
                  <a:srgbClr val="FF0000"/>
                </a:solidFill>
              </a:rPr>
              <a:t>un </a:t>
            </a:r>
            <a:r>
              <a:rPr lang="fr-FR" b="1" dirty="0">
                <a:solidFill>
                  <a:srgbClr val="FF0000"/>
                </a:solidFill>
              </a:rPr>
              <a:t>membre désignés par le maître d’ouvrage</a:t>
            </a:r>
            <a:r>
              <a:rPr lang="fr-FR" dirty="0"/>
              <a:t>, </a:t>
            </a:r>
            <a:r>
              <a:rPr lang="fr-FR" dirty="0" smtClean="0"/>
              <a:t>un </a:t>
            </a:r>
            <a:r>
              <a:rPr lang="fr-FR" dirty="0"/>
              <a:t>représentant de la Trésorerie </a:t>
            </a:r>
            <a:r>
              <a:rPr lang="fr-FR" dirty="0" smtClean="0"/>
              <a:t>Générale </a:t>
            </a:r>
            <a:r>
              <a:rPr lang="fr-FR" dirty="0"/>
              <a:t>du Royaume ou </a:t>
            </a:r>
            <a:r>
              <a:rPr lang="fr-FR" dirty="0" smtClean="0"/>
              <a:t>un représentant </a:t>
            </a:r>
            <a:r>
              <a:rPr lang="fr-FR" dirty="0"/>
              <a:t>du </a:t>
            </a:r>
            <a:r>
              <a:rPr lang="fr-FR" dirty="0" smtClean="0"/>
              <a:t>ministre </a:t>
            </a:r>
            <a:r>
              <a:rPr lang="fr-FR" dirty="0"/>
              <a:t>chargé des </a:t>
            </a:r>
            <a:r>
              <a:rPr lang="fr-FR" dirty="0" smtClean="0"/>
              <a:t>finances, selon le cas,.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205765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Article </a:t>
            </a:r>
            <a:r>
              <a:rPr lang="fr-FR" dirty="0"/>
              <a:t>91 : Champ d’application des prestations sur bon de </a:t>
            </a:r>
            <a:r>
              <a:rPr lang="fr-FR" dirty="0" smtClean="0"/>
              <a:t>commande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La </a:t>
            </a:r>
            <a:r>
              <a:rPr lang="fr-FR" dirty="0"/>
              <a:t>limite est </a:t>
            </a:r>
            <a:r>
              <a:rPr lang="fr-FR" dirty="0" smtClean="0"/>
              <a:t>fixée </a:t>
            </a:r>
            <a:r>
              <a:rPr lang="fr-FR" dirty="0"/>
              <a:t>à 500.000 </a:t>
            </a:r>
            <a:r>
              <a:rPr lang="fr-FR" dirty="0" smtClean="0"/>
              <a:t>de </a:t>
            </a:r>
            <a:r>
              <a:rPr lang="fr-FR" dirty="0">
                <a:ea typeface="Calibri"/>
                <a:cs typeface="Simplified Arabic"/>
              </a:rPr>
              <a:t>dirhams </a:t>
            </a:r>
            <a:r>
              <a:rPr lang="fr-FR" dirty="0" smtClean="0"/>
              <a:t>TTC</a:t>
            </a:r>
            <a:r>
              <a:rPr lang="fr-FR" dirty="0"/>
              <a:t>. </a:t>
            </a:r>
            <a:r>
              <a:rPr lang="fr-FR" dirty="0" smtClean="0"/>
              <a:t>Ce </a:t>
            </a:r>
            <a:r>
              <a:rPr lang="fr-FR" dirty="0"/>
              <a:t>seuil n’est plus susceptible de </a:t>
            </a:r>
            <a:r>
              <a:rPr lang="fr-FR" dirty="0" smtClean="0"/>
              <a:t>relèvement ;</a:t>
            </a:r>
            <a:endParaRPr lang="fr-FR" dirty="0"/>
          </a:p>
          <a:p>
            <a:r>
              <a:rPr lang="fr-FR" dirty="0"/>
              <a:t>La </a:t>
            </a:r>
            <a:r>
              <a:rPr lang="fr-FR" dirty="0" smtClean="0"/>
              <a:t>limite </a:t>
            </a:r>
            <a:r>
              <a:rPr lang="fr-FR" dirty="0"/>
              <a:t>de 500.000 dirhams TTC s’apprécie </a:t>
            </a:r>
            <a:r>
              <a:rPr lang="fr-FR" dirty="0" smtClean="0"/>
              <a:t>:</a:t>
            </a:r>
          </a:p>
          <a:p>
            <a:pPr lvl="1"/>
            <a:r>
              <a:rPr lang="fr-FR" dirty="0"/>
              <a:t>dans le cadre d’une année </a:t>
            </a:r>
            <a:r>
              <a:rPr lang="fr-FR" dirty="0" smtClean="0"/>
              <a:t>budgétaire</a:t>
            </a:r>
            <a:r>
              <a:rPr lang="fr-FR" dirty="0"/>
              <a:t> </a:t>
            </a:r>
            <a:r>
              <a:rPr lang="fr-FR" dirty="0" smtClean="0"/>
              <a:t>;</a:t>
            </a:r>
          </a:p>
          <a:p>
            <a:pPr lvl="1"/>
            <a:r>
              <a:rPr lang="fr-FR" dirty="0" smtClean="0"/>
              <a:t>selon </a:t>
            </a:r>
            <a:r>
              <a:rPr lang="fr-FR" dirty="0"/>
              <a:t>des prestations de même </a:t>
            </a:r>
            <a:r>
              <a:rPr lang="fr-FR" dirty="0" smtClean="0"/>
              <a:t>nature ; </a:t>
            </a:r>
          </a:p>
          <a:p>
            <a:pPr lvl="1"/>
            <a:r>
              <a:rPr lang="fr-FR" dirty="0" smtClean="0"/>
              <a:t>et </a:t>
            </a:r>
            <a:r>
              <a:rPr lang="fr-FR" dirty="0"/>
              <a:t>en fonction de chaque ordonnateur et ou </a:t>
            </a:r>
            <a:r>
              <a:rPr lang="fr-FR" dirty="0" smtClean="0"/>
              <a:t>sous-ordonnateur ;</a:t>
            </a:r>
          </a:p>
          <a:p>
            <a:pPr lvl="1"/>
            <a:r>
              <a:rPr lang="fr-FR" dirty="0" smtClean="0"/>
              <a:t>et par </a:t>
            </a:r>
            <a:r>
              <a:rPr lang="fr-FR" dirty="0"/>
              <a:t>personne habilitée désignée par arrêté du Chef du gouvernement </a:t>
            </a:r>
            <a:r>
              <a:rPr lang="fr-FR" b="1" dirty="0">
                <a:solidFill>
                  <a:srgbClr val="FF0000"/>
                </a:solidFill>
              </a:rPr>
              <a:t>pris sur proposition du ministre concerné</a:t>
            </a:r>
            <a:r>
              <a:rPr lang="fr-FR" dirty="0"/>
              <a:t>, après visa du ministre chargé des finances (cas des départements en charge de la défense nationale ou </a:t>
            </a:r>
            <a:r>
              <a:rPr lang="fr-FR" b="1" dirty="0">
                <a:solidFill>
                  <a:srgbClr val="FF0000"/>
                </a:solidFill>
              </a:rPr>
              <a:t>de la sécurité </a:t>
            </a:r>
            <a:r>
              <a:rPr lang="fr-FR" b="1" dirty="0" smtClean="0">
                <a:solidFill>
                  <a:srgbClr val="FF0000"/>
                </a:solidFill>
              </a:rPr>
              <a:t>publique</a:t>
            </a:r>
            <a:r>
              <a:rPr lang="fr-FR" dirty="0" smtClean="0"/>
              <a:t>).</a:t>
            </a:r>
          </a:p>
          <a:p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/>
              <a:t>limite de 500.000 dirhams TTC s’apprécie </a:t>
            </a:r>
            <a:r>
              <a:rPr lang="fr-FR" b="1" dirty="0" smtClean="0">
                <a:solidFill>
                  <a:srgbClr val="FF0000"/>
                </a:solidFill>
              </a:rPr>
              <a:t>tous budgets confondus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5416964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91 : Champ d’application des prestations sur bon de commande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L’exigence de </a:t>
            </a:r>
            <a:r>
              <a:rPr lang="fr-FR" b="1" dirty="0"/>
              <a:t>concurrence </a:t>
            </a:r>
            <a:r>
              <a:rPr lang="fr-FR" b="1" dirty="0" smtClean="0"/>
              <a:t>préalable </a:t>
            </a:r>
            <a:r>
              <a:rPr lang="fr-FR" dirty="0" smtClean="0"/>
              <a:t>par la publication </a:t>
            </a:r>
            <a:r>
              <a:rPr lang="fr-FR" dirty="0"/>
              <a:t>de l’avis d’achat sur bon de commandes </a:t>
            </a:r>
            <a:r>
              <a:rPr lang="fr-FR" dirty="0" smtClean="0"/>
              <a:t>sur </a:t>
            </a:r>
            <a:r>
              <a:rPr lang="fr-FR" dirty="0"/>
              <a:t>le portail des marchés </a:t>
            </a:r>
            <a:r>
              <a:rPr lang="fr-FR" dirty="0" smtClean="0"/>
              <a:t>publics ;</a:t>
            </a:r>
            <a:endParaRPr lang="fr-FR" dirty="0"/>
          </a:p>
          <a:p>
            <a:r>
              <a:rPr lang="fr-FR" dirty="0" smtClean="0"/>
              <a:t>La durée </a:t>
            </a:r>
            <a:r>
              <a:rPr lang="fr-FR" dirty="0"/>
              <a:t>de publicité qui ne peut être inférieure à </a:t>
            </a:r>
            <a:r>
              <a:rPr lang="fr-FR" b="1" dirty="0"/>
              <a:t>48 </a:t>
            </a:r>
            <a:r>
              <a:rPr lang="fr-FR" b="1" dirty="0" smtClean="0"/>
              <a:t>heures </a:t>
            </a:r>
            <a:r>
              <a:rPr lang="fr-FR" dirty="0" smtClean="0"/>
              <a:t>;</a:t>
            </a:r>
            <a:endParaRPr lang="fr-FR" dirty="0"/>
          </a:p>
          <a:p>
            <a:r>
              <a:rPr lang="fr-FR" dirty="0" smtClean="0"/>
              <a:t>L’impossibilité de </a:t>
            </a:r>
            <a:r>
              <a:rPr lang="fr-FR" dirty="0"/>
              <a:t>la concurrence ou l’incompatibilité avec la nature des prestations doit être justifiée par un certificat </a:t>
            </a:r>
            <a:r>
              <a:rPr lang="fr-FR" dirty="0" smtClean="0"/>
              <a:t>administratif.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189789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91 : Champ d’application des prestations sur bon de commande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L’avis d’achat </a:t>
            </a:r>
            <a:r>
              <a:rPr lang="fr-FR" dirty="0" smtClean="0"/>
              <a:t>prévoit :</a:t>
            </a:r>
            <a:endParaRPr lang="fr-FR" dirty="0"/>
          </a:p>
          <a:p>
            <a:pPr lvl="1"/>
            <a:r>
              <a:rPr lang="fr-FR" dirty="0"/>
              <a:t>L’objet et la consistance de la </a:t>
            </a:r>
            <a:r>
              <a:rPr lang="fr-FR" dirty="0" smtClean="0"/>
              <a:t>prestation ;</a:t>
            </a:r>
            <a:endParaRPr lang="fr-FR" dirty="0"/>
          </a:p>
          <a:p>
            <a:pPr lvl="1"/>
            <a:r>
              <a:rPr lang="fr-FR" dirty="0"/>
              <a:t>Le lieu et le délai d’exécution ou la date de livraison de la </a:t>
            </a:r>
            <a:r>
              <a:rPr lang="fr-FR" dirty="0" smtClean="0"/>
              <a:t>prestation ;</a:t>
            </a:r>
            <a:endParaRPr lang="fr-FR" dirty="0"/>
          </a:p>
          <a:p>
            <a:pPr lvl="1"/>
            <a:r>
              <a:rPr lang="fr-FR" dirty="0"/>
              <a:t>La date et l’heure limite de réception des devis des </a:t>
            </a:r>
            <a:r>
              <a:rPr lang="fr-FR" dirty="0" smtClean="0"/>
              <a:t>concurrents ;</a:t>
            </a:r>
            <a:endParaRPr lang="fr-FR" dirty="0"/>
          </a:p>
          <a:p>
            <a:pPr lvl="1"/>
            <a:r>
              <a:rPr lang="fr-FR" dirty="0"/>
              <a:t>Le devis est servi et signé par le </a:t>
            </a:r>
            <a:r>
              <a:rPr lang="fr-FR" dirty="0" smtClean="0"/>
              <a:t>concurrent ;</a:t>
            </a:r>
            <a:endParaRPr lang="fr-FR" dirty="0"/>
          </a:p>
          <a:p>
            <a:pPr lvl="1"/>
            <a:r>
              <a:rPr lang="fr-FR" dirty="0"/>
              <a:t>Les devis doivent mentionner toutes les références utiles du </a:t>
            </a:r>
            <a:r>
              <a:rPr lang="fr-FR" dirty="0" smtClean="0"/>
              <a:t>concurrent :</a:t>
            </a:r>
          </a:p>
          <a:p>
            <a:pPr lvl="1"/>
            <a:r>
              <a:rPr lang="fr-FR" dirty="0" smtClean="0"/>
              <a:t>les conditions de garantie, de réception ou de livraison.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3652528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91 : Champ d’application des prestations sur bon de commande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Le maître d’ouvrage </a:t>
            </a:r>
            <a:r>
              <a:rPr lang="fr-FR" dirty="0" smtClean="0"/>
              <a:t>examine les </a:t>
            </a:r>
            <a:r>
              <a:rPr lang="fr-FR" dirty="0"/>
              <a:t>devis </a:t>
            </a:r>
            <a:r>
              <a:rPr lang="fr-FR" dirty="0" smtClean="0"/>
              <a:t>reçus, les classe </a:t>
            </a:r>
            <a:r>
              <a:rPr lang="fr-FR" dirty="0"/>
              <a:t>par ordre croissant en fonction de leur </a:t>
            </a:r>
            <a:r>
              <a:rPr lang="fr-FR" dirty="0" smtClean="0"/>
              <a:t>montant et attribue </a:t>
            </a:r>
            <a:r>
              <a:rPr lang="fr-FR" dirty="0"/>
              <a:t>le bon de commande au concurrent ayant présenté l’offre la </a:t>
            </a:r>
            <a:r>
              <a:rPr lang="fr-FR" dirty="0" smtClean="0"/>
              <a:t>moins-disante ;</a:t>
            </a:r>
            <a:endParaRPr lang="fr-FR" dirty="0"/>
          </a:p>
          <a:p>
            <a:r>
              <a:rPr lang="fr-FR" dirty="0"/>
              <a:t>En cas d’équivalence des offres, une </a:t>
            </a:r>
            <a:r>
              <a:rPr lang="fr-FR" b="1" dirty="0">
                <a:solidFill>
                  <a:srgbClr val="FF0000"/>
                </a:solidFill>
              </a:rPr>
              <a:t>préférence est accordée à l’offre du concurrent exerçant dans le lieu d’exécution de la prestation</a:t>
            </a:r>
            <a:r>
              <a:rPr lang="fr-FR" dirty="0"/>
              <a:t> ;</a:t>
            </a:r>
          </a:p>
          <a:p>
            <a:r>
              <a:rPr lang="fr-FR" dirty="0"/>
              <a:t>La préférence est accordée, par ordre de priorité d’implantation dans la </a:t>
            </a:r>
            <a:r>
              <a:rPr lang="fr-FR" b="1" dirty="0">
                <a:solidFill>
                  <a:srgbClr val="FF0000"/>
                </a:solidFill>
              </a:rPr>
              <a:t>commune ou dans la province ou préfecture ou dans la région</a:t>
            </a:r>
            <a:r>
              <a:rPr lang="fr-FR" dirty="0"/>
              <a:t> ;</a:t>
            </a:r>
          </a:p>
          <a:p>
            <a:r>
              <a:rPr lang="fr-FR" dirty="0"/>
              <a:t>Si les </a:t>
            </a:r>
            <a:r>
              <a:rPr lang="fr-FR" b="1" dirty="0"/>
              <a:t>offres tenues pour équivalentes sont celles des concurrents implantés dans le </a:t>
            </a:r>
            <a:r>
              <a:rPr lang="fr-FR" b="1" dirty="0" smtClean="0"/>
              <a:t>même ressort territorial</a:t>
            </a:r>
            <a:r>
              <a:rPr lang="fr-FR" dirty="0" smtClean="0"/>
              <a:t>, </a:t>
            </a:r>
            <a:r>
              <a:rPr lang="fr-FR" dirty="0"/>
              <a:t>il est procédé, par ordre de priorité, à </a:t>
            </a:r>
            <a:r>
              <a:rPr lang="fr-FR" b="1" dirty="0">
                <a:solidFill>
                  <a:srgbClr val="FF0000"/>
                </a:solidFill>
              </a:rPr>
              <a:t>un tirage au sort </a:t>
            </a:r>
            <a:r>
              <a:rPr lang="fr-FR" dirty="0"/>
              <a:t>pour les départager.</a:t>
            </a:r>
          </a:p>
        </p:txBody>
      </p:sp>
    </p:spTree>
    <p:extLst>
      <p:ext uri="{BB962C8B-B14F-4D97-AF65-F5344CB8AC3E}">
        <p14:creationId xmlns:p14="http://schemas.microsoft.com/office/powerpoint/2010/main" val="54638708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Modes de passation </a:t>
            </a:r>
            <a:endParaRPr lang="fr-FR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dirty="0" smtClean="0"/>
              <a:t>des </a:t>
            </a:r>
            <a:r>
              <a:rPr lang="fr-FR" dirty="0"/>
              <a:t>marchés publics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Module N° 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469333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endParaRPr lang="fr-FR" dirty="0" smtClean="0"/>
          </a:p>
          <a:p>
            <a:pPr>
              <a:spcBef>
                <a:spcPts val="0"/>
              </a:spcBef>
            </a:pPr>
            <a:r>
              <a:rPr lang="fr-FR" dirty="0" smtClean="0"/>
              <a:t>Article </a:t>
            </a:r>
            <a:r>
              <a:rPr lang="fr-FR" dirty="0"/>
              <a:t>12 : Dialogue </a:t>
            </a:r>
            <a:r>
              <a:rPr lang="fr-FR" dirty="0" smtClean="0"/>
              <a:t>compétitif</a:t>
            </a:r>
          </a:p>
          <a:p>
            <a:pPr>
              <a:spcBef>
                <a:spcPts val="0"/>
              </a:spcBef>
            </a:pPr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Article 13 : Offre </a:t>
            </a:r>
            <a:r>
              <a:rPr lang="fr-FR" dirty="0" smtClean="0"/>
              <a:t>spontanée</a:t>
            </a:r>
          </a:p>
          <a:p>
            <a:pPr>
              <a:spcBef>
                <a:spcPts val="0"/>
              </a:spcBef>
            </a:pPr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Article 19 : Modes de passation des </a:t>
            </a:r>
            <a:r>
              <a:rPr lang="fr-FR" dirty="0" smtClean="0"/>
              <a:t>marchés</a:t>
            </a:r>
          </a:p>
          <a:p>
            <a:pPr>
              <a:spcBef>
                <a:spcPts val="0"/>
              </a:spcBef>
            </a:pPr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Article 20 : Principes et modalités relatifs à l’appel d’offres ouvert ou restreint</a:t>
            </a:r>
          </a:p>
          <a:p>
            <a:pPr>
              <a:spcBef>
                <a:spcPts val="0"/>
              </a:spcBef>
            </a:pPr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Article 91 : Champ d’application </a:t>
            </a:r>
            <a:r>
              <a:rPr lang="fr-FR" dirty="0" smtClean="0"/>
              <a:t>des prestations sur bon </a:t>
            </a:r>
            <a:r>
              <a:rPr lang="fr-FR" dirty="0"/>
              <a:t>de </a:t>
            </a:r>
            <a:r>
              <a:rPr lang="fr-FR" dirty="0" smtClean="0"/>
              <a:t>commande</a:t>
            </a:r>
          </a:p>
          <a:p>
            <a:pPr>
              <a:spcBef>
                <a:spcPts val="0"/>
              </a:spcBef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5398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12 : Dialogue compétitif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fr-FR" dirty="0" smtClean="0"/>
              <a:t>L’introduction d’une nouvelle procédure de </a:t>
            </a:r>
            <a:r>
              <a:rPr lang="fr-FR" b="1" dirty="0" smtClean="0">
                <a:solidFill>
                  <a:srgbClr val="FF0000"/>
                </a:solidFill>
              </a:rPr>
              <a:t>dialogue compétitif </a:t>
            </a:r>
            <a:r>
              <a:rPr lang="fr-FR" dirty="0" smtClean="0"/>
              <a:t>: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fr-FR" dirty="0" smtClean="0"/>
              <a:t>Le </a:t>
            </a:r>
            <a:r>
              <a:rPr lang="fr-FR" dirty="0"/>
              <a:t>maître d’ouvrage engage un dialogue avec les candidats </a:t>
            </a:r>
            <a:r>
              <a:rPr lang="fr-FR" dirty="0" smtClean="0"/>
              <a:t>admis à y participer en </a:t>
            </a:r>
            <a:r>
              <a:rPr lang="fr-FR" dirty="0"/>
              <a:t>vue de déterminer ou de développer des solutions de nature à répondre à ses </a:t>
            </a:r>
            <a:r>
              <a:rPr lang="fr-FR" dirty="0" smtClean="0"/>
              <a:t>besoins 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fr-FR" dirty="0" smtClean="0"/>
              <a:t>Conditions de recours au dialogue </a:t>
            </a:r>
            <a:r>
              <a:rPr lang="fr-FR" dirty="0" smtClean="0"/>
              <a:t>compétitif:</a:t>
            </a:r>
          </a:p>
          <a:p>
            <a:pPr marL="422254" lvl="1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dirty="0" smtClean="0"/>
              <a:t>	-soit </a:t>
            </a:r>
            <a:r>
              <a:rPr lang="fr-FR" dirty="0"/>
              <a:t>qu’il ne dispose pas des compétences en interne pour définir les spécifications techniques avec une précision suffisante ;</a:t>
            </a:r>
          </a:p>
          <a:p>
            <a:pPr marL="422254" lvl="1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dirty="0" smtClean="0"/>
              <a:t>	-soit </a:t>
            </a:r>
            <a:r>
              <a:rPr lang="fr-FR" dirty="0"/>
              <a:t>parce qu’il n’a pas la compétence pour arrêter la solution la plus efficace en termes technique, financier, juridique, logistique, de sécurité qui réponde à ses besoins ; </a:t>
            </a:r>
            <a:endParaRPr lang="fr-FR" dirty="0" smtClean="0"/>
          </a:p>
          <a:p>
            <a:pPr marL="0" lvl="0" indent="0">
              <a:buNone/>
            </a:pPr>
            <a:r>
              <a:rPr lang="fr-FR" dirty="0" smtClean="0"/>
              <a:t>	-soit </a:t>
            </a:r>
            <a:r>
              <a:rPr lang="fr-FR" dirty="0"/>
              <a:t>que le besoin consiste en une solution innovante ou de  conception nécessitant un savoir-faire particulier ;</a:t>
            </a:r>
            <a:endParaRPr lang="fr-FR" sz="1400" dirty="0"/>
          </a:p>
          <a:p>
            <a:pPr marL="0" lvl="0" indent="0">
              <a:buNone/>
            </a:pPr>
            <a:r>
              <a:rPr lang="fr-FR" dirty="0" smtClean="0"/>
              <a:t>	-soit </a:t>
            </a:r>
            <a:r>
              <a:rPr lang="fr-FR" dirty="0"/>
              <a:t>que le marché ne peut être attribué sans « un dialogue préalable » préalable en raison de sa nature, sa complexité, ou son montage juridique et financier.</a:t>
            </a:r>
            <a:endParaRPr lang="fr-FR" sz="1400" dirty="0"/>
          </a:p>
          <a:p>
            <a:pPr marL="422254" lvl="1" indent="0">
              <a:spcBef>
                <a:spcPts val="600"/>
              </a:spcBef>
              <a:spcAft>
                <a:spcPts val="0"/>
              </a:spcAft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13999845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12 : Dialogue compétitif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fr-FR" dirty="0"/>
              <a:t>Le dialogue compétitif </a:t>
            </a:r>
            <a:r>
              <a:rPr lang="fr-FR" dirty="0" smtClean="0"/>
              <a:t>porte donc </a:t>
            </a:r>
            <a:r>
              <a:rPr lang="fr-FR" dirty="0"/>
              <a:t>sur </a:t>
            </a:r>
            <a:r>
              <a:rPr lang="fr-FR" b="1" dirty="0">
                <a:solidFill>
                  <a:srgbClr val="FF0000"/>
                </a:solidFill>
              </a:rPr>
              <a:t>des projets de nature complexe ou des projets innovants </a:t>
            </a:r>
            <a:r>
              <a:rPr lang="fr-FR" dirty="0"/>
              <a:t>pour lesquels le maître d’ouvrage n’est pas en mesure de définir, par ses propres moyens, les conditions techniques de leur réalisation et le montage juridique et financier y afférent</a:t>
            </a:r>
            <a:r>
              <a:rPr lang="fr-FR" dirty="0" smtClean="0"/>
              <a:t>.,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fr-FR" dirty="0"/>
          </a:p>
          <a:p>
            <a:pPr>
              <a:spcAft>
                <a:spcPts val="0"/>
              </a:spcAft>
            </a:pPr>
            <a:r>
              <a:rPr lang="fr-FR" dirty="0"/>
              <a:t>Le dialogue compétitif comprend </a:t>
            </a:r>
            <a:r>
              <a:rPr lang="fr-FR" b="1" dirty="0">
                <a:solidFill>
                  <a:srgbClr val="FF0000"/>
                </a:solidFill>
              </a:rPr>
              <a:t>trois étapes </a:t>
            </a:r>
            <a:r>
              <a:rPr lang="fr-FR" dirty="0"/>
              <a:t>: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fr-FR" b="1" dirty="0" smtClean="0"/>
              <a:t>Etape de concurrence </a:t>
            </a:r>
            <a:r>
              <a:rPr lang="fr-FR" b="1" dirty="0"/>
              <a:t>et </a:t>
            </a:r>
            <a:r>
              <a:rPr lang="fr-FR" b="1" dirty="0" smtClean="0"/>
              <a:t>d’admission </a:t>
            </a:r>
            <a:r>
              <a:rPr lang="fr-FR" b="1" dirty="0"/>
              <a:t>: </a:t>
            </a:r>
          </a:p>
          <a:p>
            <a:pPr lvl="2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dirty="0"/>
              <a:t>le lancement de la procédure : </a:t>
            </a:r>
          </a:p>
          <a:p>
            <a:pPr lvl="3">
              <a:spcBef>
                <a:spcPts val="600"/>
              </a:spcBef>
              <a:spcAft>
                <a:spcPts val="0"/>
              </a:spcAft>
            </a:pPr>
            <a:r>
              <a:rPr lang="fr-FR" sz="1600" dirty="0"/>
              <a:t>avis d’appel à la concurrence </a:t>
            </a:r>
            <a:r>
              <a:rPr lang="fr-FR" sz="1600" dirty="0" smtClean="0"/>
              <a:t>(15 jours);</a:t>
            </a:r>
            <a:endParaRPr lang="fr-FR" sz="1600" dirty="0"/>
          </a:p>
          <a:p>
            <a:pPr lvl="3">
              <a:spcBef>
                <a:spcPts val="600"/>
              </a:spcBef>
              <a:spcAft>
                <a:spcPts val="0"/>
              </a:spcAft>
            </a:pPr>
            <a:r>
              <a:rPr lang="fr-FR" sz="1600" dirty="0"/>
              <a:t> programme fonctionnel ;</a:t>
            </a:r>
          </a:p>
          <a:p>
            <a:pPr lvl="3">
              <a:spcBef>
                <a:spcPts val="600"/>
              </a:spcBef>
              <a:spcAft>
                <a:spcPts val="0"/>
              </a:spcAft>
            </a:pPr>
            <a:r>
              <a:rPr lang="fr-FR" sz="1600" dirty="0"/>
              <a:t>règlement de </a:t>
            </a:r>
            <a:r>
              <a:rPr lang="fr-FR" sz="1600" dirty="0" smtClean="0"/>
              <a:t>consultation </a:t>
            </a:r>
          </a:p>
          <a:p>
            <a:pPr marL="1343802" lvl="3" indent="0">
              <a:spcBef>
                <a:spcPts val="600"/>
              </a:spcBef>
              <a:spcAft>
                <a:spcPts val="0"/>
              </a:spcAft>
              <a:buNone/>
            </a:pPr>
            <a:endParaRPr lang="fr-FR" sz="1600" dirty="0"/>
          </a:p>
          <a:p>
            <a:pPr lvl="3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fr-FR" sz="1600" dirty="0" smtClean="0"/>
              <a:t>l’admission </a:t>
            </a:r>
            <a:r>
              <a:rPr lang="fr-FR" sz="1600" dirty="0"/>
              <a:t>au dialogue (commission d’appel d’offres avec présélection, délai </a:t>
            </a:r>
            <a:r>
              <a:rPr lang="fr-FR" sz="1600" dirty="0" smtClean="0"/>
              <a:t>fixé</a:t>
            </a:r>
            <a:r>
              <a:rPr lang="fr-FR" dirty="0" smtClean="0"/>
              <a:t>..).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.</a:t>
            </a:r>
          </a:p>
          <a:p>
            <a:pPr marL="422254" lvl="1" indent="0">
              <a:spcBef>
                <a:spcPts val="600"/>
              </a:spcBef>
              <a:spcAft>
                <a:spcPts val="0"/>
              </a:spcAft>
              <a:buNone/>
            </a:pPr>
            <a:endParaRPr lang="fr-FR" dirty="0" smtClean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fr-FR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304924"/>
      </p:ext>
    </p:extLst>
  </p:cSld>
  <p:clrMapOvr>
    <a:masterClrMapping/>
  </p:clrMapOvr>
  <p:transition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12 : Dialogue compétitif</a:t>
            </a:r>
          </a:p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1">
              <a:spcBef>
                <a:spcPts val="6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l’admission </a:t>
            </a:r>
            <a:r>
              <a:rPr lang="fr-FR" dirty="0" smtClean="0">
                <a:solidFill>
                  <a:prstClr val="black"/>
                </a:solidFill>
              </a:rPr>
              <a:t>au dialogue selon les conditions et modalités applicables à l’appel d’offres avec présélection</a:t>
            </a:r>
            <a:r>
              <a:rPr lang="fr-FR" dirty="0" smtClean="0">
                <a:solidFill>
                  <a:prstClr val="black"/>
                </a:solidFill>
              </a:rPr>
              <a:t>,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FontTx/>
              <a:buChar char="-"/>
            </a:pPr>
            <a:r>
              <a:rPr lang="fr-FR" dirty="0" smtClean="0">
                <a:solidFill>
                  <a:prstClr val="black"/>
                </a:solidFill>
              </a:rPr>
              <a:t>Information des candidats admis dans un délai qu’il fixe et ceux non admis au dialogue</a:t>
            </a:r>
            <a:endParaRPr lang="fr-FR" dirty="0" smtClean="0">
              <a:solidFill>
                <a:prstClr val="black"/>
              </a:solidFill>
            </a:endParaRP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  <a:buFontTx/>
              <a:buChar char="-"/>
            </a:pPr>
            <a:endParaRPr lang="fr-FR" dirty="0" smtClean="0">
              <a:solidFill>
                <a:prstClr val="black"/>
              </a:solidFill>
            </a:endParaRP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</a:pPr>
            <a:r>
              <a:rPr lang="fr-FR" b="1" dirty="0" smtClean="0">
                <a:solidFill>
                  <a:prstClr val="black"/>
                </a:solidFill>
              </a:rPr>
              <a:t>Déroulement </a:t>
            </a:r>
            <a:r>
              <a:rPr lang="fr-FR" b="1" dirty="0">
                <a:solidFill>
                  <a:prstClr val="black"/>
                </a:solidFill>
              </a:rPr>
              <a:t>du dialogue en phases successives</a:t>
            </a:r>
            <a:r>
              <a:rPr lang="fr-FR" dirty="0">
                <a:solidFill>
                  <a:prstClr val="black"/>
                </a:solidFill>
              </a:rPr>
              <a:t>, </a:t>
            </a:r>
          </a:p>
          <a:p>
            <a:pPr lvl="2">
              <a:spcBef>
                <a:spcPts val="600"/>
              </a:spcBef>
              <a:spcAft>
                <a:spcPts val="0"/>
              </a:spcAft>
              <a:buClr>
                <a:srgbClr val="C0504D"/>
              </a:buClr>
            </a:pPr>
            <a:r>
              <a:rPr lang="fr-FR" dirty="0">
                <a:solidFill>
                  <a:prstClr val="black"/>
                </a:solidFill>
              </a:rPr>
              <a:t>discussion </a:t>
            </a:r>
            <a:r>
              <a:rPr lang="fr-FR" dirty="0" smtClean="0">
                <a:solidFill>
                  <a:prstClr val="black"/>
                </a:solidFill>
              </a:rPr>
              <a:t>avec chaque </a:t>
            </a:r>
            <a:r>
              <a:rPr lang="fr-FR" dirty="0" smtClean="0">
                <a:solidFill>
                  <a:prstClr val="black"/>
                </a:solidFill>
              </a:rPr>
              <a:t>candidat dans le respect de stricte égalité de traitement, </a:t>
            </a:r>
            <a:r>
              <a:rPr lang="fr-FR" dirty="0">
                <a:solidFill>
                  <a:prstClr val="black"/>
                </a:solidFill>
              </a:rPr>
              <a:t>avec remise de l’offre </a:t>
            </a:r>
            <a:r>
              <a:rPr lang="fr-FR" dirty="0" smtClean="0">
                <a:solidFill>
                  <a:prstClr val="black"/>
                </a:solidFill>
              </a:rPr>
              <a:t>à chaque phase, </a:t>
            </a:r>
            <a:r>
              <a:rPr lang="fr-FR" dirty="0" smtClean="0">
                <a:solidFill>
                  <a:prstClr val="black"/>
                </a:solidFill>
              </a:rPr>
              <a:t>des </a:t>
            </a:r>
            <a:r>
              <a:rPr lang="fr-FR" dirty="0">
                <a:solidFill>
                  <a:prstClr val="black"/>
                </a:solidFill>
              </a:rPr>
              <a:t>solutions de manière à </a:t>
            </a:r>
            <a:r>
              <a:rPr lang="fr-FR" dirty="0" smtClean="0">
                <a:solidFill>
                  <a:prstClr val="black"/>
                </a:solidFill>
              </a:rPr>
              <a:t>en réduire </a:t>
            </a:r>
            <a:r>
              <a:rPr lang="fr-FR" dirty="0">
                <a:solidFill>
                  <a:prstClr val="black"/>
                </a:solidFill>
              </a:rPr>
              <a:t>le nombre </a:t>
            </a:r>
            <a:r>
              <a:rPr lang="fr-FR" dirty="0" smtClean="0">
                <a:solidFill>
                  <a:prstClr val="black"/>
                </a:solidFill>
              </a:rPr>
              <a:t>de candidats et à </a:t>
            </a:r>
            <a:r>
              <a:rPr lang="fr-FR" dirty="0">
                <a:solidFill>
                  <a:prstClr val="black"/>
                </a:solidFill>
              </a:rPr>
              <a:t>choisir la solution </a:t>
            </a:r>
            <a:r>
              <a:rPr lang="fr-FR" dirty="0" smtClean="0">
                <a:solidFill>
                  <a:prstClr val="black"/>
                </a:solidFill>
              </a:rPr>
              <a:t>adéquate ; </a:t>
            </a:r>
          </a:p>
          <a:p>
            <a:pPr lvl="2">
              <a:spcBef>
                <a:spcPts val="600"/>
              </a:spcBef>
              <a:spcAft>
                <a:spcPts val="0"/>
              </a:spcAft>
              <a:buClr>
                <a:srgbClr val="C0504D"/>
              </a:buClr>
            </a:pPr>
            <a:r>
              <a:rPr lang="fr-FR" dirty="0" smtClean="0">
                <a:solidFill>
                  <a:prstClr val="black"/>
                </a:solidFill>
              </a:rPr>
              <a:t>dialogue qui porte sur tous les aspects du marché </a:t>
            </a:r>
            <a:r>
              <a:rPr lang="fr-FR" dirty="0" smtClean="0">
                <a:solidFill>
                  <a:prstClr val="black"/>
                </a:solidFill>
              </a:rPr>
              <a:t>;</a:t>
            </a:r>
          </a:p>
          <a:p>
            <a:pPr lvl="2">
              <a:spcBef>
                <a:spcPts val="600"/>
              </a:spcBef>
              <a:spcAft>
                <a:spcPts val="0"/>
              </a:spcAft>
              <a:buClr>
                <a:srgbClr val="C0504D"/>
              </a:buClr>
            </a:pPr>
            <a:r>
              <a:rPr lang="fr-FR" dirty="0" smtClean="0">
                <a:solidFill>
                  <a:prstClr val="black"/>
                </a:solidFill>
              </a:rPr>
              <a:t>poursuite du dialogue, par le maitre d’ouvrage, avec </a:t>
            </a:r>
            <a:r>
              <a:rPr lang="fr-FR" dirty="0">
                <a:solidFill>
                  <a:prstClr val="black"/>
                </a:solidFill>
              </a:rPr>
              <a:t>les candidats en lice jusqu’à ce qu’il soit en mesure d’identifier la ou les solutions susceptibles de répondre </a:t>
            </a:r>
            <a:endParaRPr lang="fr-FR" dirty="0" smtClean="0">
              <a:solidFill>
                <a:prstClr val="black"/>
              </a:solidFill>
            </a:endParaRPr>
          </a:p>
          <a:p>
            <a:pPr lvl="2">
              <a:spcBef>
                <a:spcPts val="600"/>
              </a:spcBef>
              <a:spcAft>
                <a:spcPts val="0"/>
              </a:spcAft>
              <a:buClr>
                <a:srgbClr val="C0504D"/>
              </a:buClr>
            </a:pPr>
            <a:endParaRPr lang="fr-FR" dirty="0" smtClean="0">
              <a:solidFill>
                <a:prstClr val="black"/>
              </a:solidFill>
            </a:endParaRPr>
          </a:p>
          <a:p>
            <a:pPr lvl="2">
              <a:spcBef>
                <a:spcPts val="600"/>
              </a:spcBef>
              <a:spcAft>
                <a:spcPts val="0"/>
              </a:spcAft>
              <a:buClr>
                <a:srgbClr val="C0504D"/>
              </a:buClr>
              <a:buFont typeface="Symbol" pitchFamily="18" charset="2"/>
              <a:buChar char="Þ"/>
            </a:pPr>
            <a:r>
              <a:rPr lang="fr-FR" dirty="0" smtClean="0">
                <a:solidFill>
                  <a:prstClr val="black"/>
                </a:solidFill>
              </a:rPr>
              <a:t>Arrête les clauses définitives du CPS et le programme fonctionnel et invite les candidats retenus à déposer leurs offres </a:t>
            </a:r>
            <a:r>
              <a:rPr lang="fr-FR" dirty="0" smtClean="0">
                <a:solidFill>
                  <a:prstClr val="black"/>
                </a:solidFill>
              </a:rPr>
              <a:t>finales,</a:t>
            </a:r>
            <a:endParaRPr lang="fr-FR" dirty="0" smtClean="0">
              <a:solidFill>
                <a:prstClr val="black"/>
              </a:solidFill>
            </a:endParaRPr>
          </a:p>
          <a:p>
            <a:pPr lvl="2">
              <a:spcBef>
                <a:spcPts val="600"/>
              </a:spcBef>
              <a:spcAft>
                <a:spcPts val="0"/>
              </a:spcAft>
              <a:buClr>
                <a:srgbClr val="C0504D"/>
              </a:buClr>
              <a:buFont typeface="Symbol" pitchFamily="18" charset="2"/>
              <a:buChar char="Þ"/>
            </a:pPr>
            <a:endParaRPr lang="fr-FR" dirty="0">
              <a:solidFill>
                <a:prstClr val="black"/>
              </a:solidFill>
            </a:endParaRP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</a:pPr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736324"/>
      </p:ext>
    </p:extLst>
  </p:cSld>
  <p:clrMapOvr>
    <a:masterClrMapping/>
  </p:clrMapOvr>
  <p:transition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12 : Dialogue compétitif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 smtClean="0"/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</a:pPr>
            <a:r>
              <a:rPr lang="fr-FR" b="1" dirty="0">
                <a:solidFill>
                  <a:prstClr val="black"/>
                </a:solidFill>
              </a:rPr>
              <a:t>Résultats</a:t>
            </a:r>
            <a:r>
              <a:rPr lang="fr-FR" dirty="0">
                <a:solidFill>
                  <a:prstClr val="black"/>
                </a:solidFill>
              </a:rPr>
              <a:t> </a:t>
            </a:r>
            <a:r>
              <a:rPr lang="fr-FR" b="1" dirty="0">
                <a:solidFill>
                  <a:prstClr val="black"/>
                </a:solidFill>
              </a:rPr>
              <a:t>du dialogue compétitif </a:t>
            </a:r>
            <a:r>
              <a:rPr lang="fr-FR" b="1" dirty="0" smtClean="0">
                <a:solidFill>
                  <a:prstClr val="black"/>
                </a:solidFill>
              </a:rPr>
              <a:t> et attribution du marché: </a:t>
            </a:r>
            <a:endParaRPr lang="fr-FR" b="1" dirty="0">
              <a:solidFill>
                <a:prstClr val="black"/>
              </a:solidFill>
            </a:endParaRPr>
          </a:p>
          <a:p>
            <a:pPr lvl="2">
              <a:spcBef>
                <a:spcPts val="6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</a:pPr>
            <a:r>
              <a:rPr lang="fr-FR" dirty="0">
                <a:solidFill>
                  <a:prstClr val="black"/>
                </a:solidFill>
              </a:rPr>
              <a:t>examen et évaluation des </a:t>
            </a:r>
            <a:r>
              <a:rPr lang="fr-FR" dirty="0" smtClean="0">
                <a:solidFill>
                  <a:prstClr val="black"/>
                </a:solidFill>
              </a:rPr>
              <a:t>offres selon le mode </a:t>
            </a:r>
            <a:r>
              <a:rPr lang="fr-FR" dirty="0">
                <a:solidFill>
                  <a:prstClr val="black"/>
                </a:solidFill>
              </a:rPr>
              <a:t>d’évaluation </a:t>
            </a:r>
            <a:r>
              <a:rPr lang="fr-FR" dirty="0" smtClean="0">
                <a:solidFill>
                  <a:prstClr val="black"/>
                </a:solidFill>
              </a:rPr>
              <a:t>appliqué à A/O </a:t>
            </a:r>
            <a:r>
              <a:rPr lang="fr-FR" dirty="0">
                <a:solidFill>
                  <a:prstClr val="black"/>
                </a:solidFill>
              </a:rPr>
              <a:t>avec présélection </a:t>
            </a:r>
          </a:p>
          <a:p>
            <a:pPr lvl="2">
              <a:spcBef>
                <a:spcPts val="600"/>
              </a:spcBef>
              <a:spcAft>
                <a:spcPts val="0"/>
              </a:spcAft>
              <a:buClr>
                <a:prstClr val="white">
                  <a:lumMod val="50000"/>
                </a:prstClr>
              </a:buClr>
            </a:pPr>
            <a:r>
              <a:rPr lang="fr-FR" dirty="0" smtClean="0">
                <a:solidFill>
                  <a:prstClr val="black"/>
                </a:solidFill>
              </a:rPr>
              <a:t> choix </a:t>
            </a:r>
            <a:r>
              <a:rPr lang="fr-FR" dirty="0">
                <a:solidFill>
                  <a:prstClr val="black"/>
                </a:solidFill>
              </a:rPr>
              <a:t>de l’offre la moins-</a:t>
            </a:r>
            <a:r>
              <a:rPr lang="fr-FR" dirty="0" err="1">
                <a:solidFill>
                  <a:prstClr val="black"/>
                </a:solidFill>
              </a:rPr>
              <a:t>disante</a:t>
            </a:r>
            <a:r>
              <a:rPr lang="fr-FR" dirty="0">
                <a:solidFill>
                  <a:prstClr val="black"/>
                </a:solidFill>
              </a:rPr>
              <a:t>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Le </a:t>
            </a:r>
            <a:r>
              <a:rPr lang="fr-FR" dirty="0"/>
              <a:t>règlement de consultation du dialogue compétitif peut prévoir l’octroi de primes aux candidats dont les offres sont les mieux classées dans la limite de </a:t>
            </a:r>
            <a:r>
              <a:rPr lang="fr-FR" b="1" dirty="0"/>
              <a:t>trois candidats </a:t>
            </a:r>
            <a:r>
              <a:rPr lang="fr-FR" dirty="0"/>
              <a:t>;</a:t>
            </a:r>
          </a:p>
          <a:p>
            <a:r>
              <a:rPr lang="fr-FR" dirty="0"/>
              <a:t>Le versement de la prime sera déduite des règlements ultérieurs dus au titulaire.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975"/>
      </p:ext>
    </p:extLst>
  </p:cSld>
  <p:clrMapOvr>
    <a:masterClrMapping/>
  </p:clrMapOvr>
  <p:transition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13 : Offre spontanée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L’introduction de </a:t>
            </a:r>
            <a:r>
              <a:rPr lang="fr-FR" dirty="0"/>
              <a:t>l’offre spontanée comme </a:t>
            </a:r>
            <a:r>
              <a:rPr lang="fr-FR" dirty="0" smtClean="0"/>
              <a:t>un nouveau mode </a:t>
            </a:r>
            <a:r>
              <a:rPr lang="fr-FR" dirty="0"/>
              <a:t>de passation des marchés </a:t>
            </a:r>
            <a:r>
              <a:rPr lang="fr-FR" dirty="0" smtClean="0"/>
              <a:t>publics </a:t>
            </a:r>
            <a:r>
              <a:rPr lang="fr-FR" dirty="0"/>
              <a:t>dans </a:t>
            </a:r>
            <a:r>
              <a:rPr lang="fr-FR" dirty="0" smtClean="0"/>
              <a:t>lequel un </a:t>
            </a:r>
            <a:r>
              <a:rPr lang="fr-FR" dirty="0"/>
              <a:t>opérateur privé </a:t>
            </a:r>
            <a:r>
              <a:rPr lang="fr-FR" dirty="0" smtClean="0"/>
              <a:t>propose, à son initiative, à l’acheteur public :</a:t>
            </a:r>
          </a:p>
          <a:p>
            <a:pPr lvl="1"/>
            <a:r>
              <a:rPr lang="fr-FR" dirty="0" smtClean="0"/>
              <a:t>un </a:t>
            </a:r>
            <a:r>
              <a:rPr lang="fr-FR" dirty="0"/>
              <a:t>projet </a:t>
            </a:r>
            <a:r>
              <a:rPr lang="fr-FR" dirty="0" smtClean="0"/>
              <a:t>;</a:t>
            </a:r>
          </a:p>
          <a:p>
            <a:pPr lvl="1"/>
            <a:r>
              <a:rPr lang="fr-FR" dirty="0" smtClean="0"/>
              <a:t>une idée ;</a:t>
            </a:r>
          </a:p>
          <a:p>
            <a:pPr lvl="1"/>
            <a:r>
              <a:rPr lang="fr-FR" dirty="0" smtClean="0"/>
              <a:t>une opération </a:t>
            </a:r>
            <a:r>
              <a:rPr lang="fr-FR" dirty="0"/>
              <a:t>présentant des fonctionnalités nouvelles, </a:t>
            </a:r>
            <a:r>
              <a:rPr lang="fr-FR" dirty="0" smtClean="0"/>
              <a:t>des </a:t>
            </a:r>
            <a:r>
              <a:rPr lang="fr-FR" dirty="0"/>
              <a:t>services nouveaux ou des innovations </a:t>
            </a:r>
            <a:r>
              <a:rPr lang="fr-FR" dirty="0" smtClean="0"/>
              <a:t>techniques.</a:t>
            </a:r>
          </a:p>
          <a:p>
            <a:r>
              <a:rPr lang="fr-FR" dirty="0" smtClean="0"/>
              <a:t>Pour répondre </a:t>
            </a:r>
            <a:r>
              <a:rPr lang="fr-FR" dirty="0"/>
              <a:t>à un besoin que le maître d’ouvrage n’aurait pas </a:t>
            </a:r>
            <a:r>
              <a:rPr lang="fr-FR" dirty="0" smtClean="0"/>
              <a:t>identifié.</a:t>
            </a:r>
          </a:p>
          <a:p>
            <a:r>
              <a:rPr lang="fr-FR" dirty="0" smtClean="0"/>
              <a:t>L’offre </a:t>
            </a:r>
            <a:r>
              <a:rPr lang="fr-FR" dirty="0"/>
              <a:t>spontanée :</a:t>
            </a:r>
            <a:endParaRPr lang="fr-FR" dirty="0" smtClean="0"/>
          </a:p>
          <a:p>
            <a:pPr lvl="1"/>
            <a:r>
              <a:rPr lang="fr-FR" dirty="0" smtClean="0"/>
              <a:t>n’est </a:t>
            </a:r>
            <a:r>
              <a:rPr lang="fr-FR" dirty="0"/>
              <a:t>pas soumise en réponse à un appel à concurrence </a:t>
            </a:r>
            <a:r>
              <a:rPr lang="fr-FR" dirty="0" smtClean="0"/>
              <a:t>publié </a:t>
            </a:r>
            <a:r>
              <a:rPr lang="fr-FR" dirty="0" smtClean="0"/>
              <a:t>;</a:t>
            </a:r>
          </a:p>
          <a:p>
            <a:pPr lvl="1"/>
            <a:r>
              <a:rPr lang="fr-FR" dirty="0"/>
              <a:t>ne peut pas porter sur un projet pour lequel une procédure d’appel d’offres est en cours</a:t>
            </a:r>
            <a:endParaRPr lang="fr-FR" dirty="0"/>
          </a:p>
          <a:p>
            <a:pPr lvl="1"/>
            <a:r>
              <a:rPr lang="fr-FR" dirty="0" smtClean="0"/>
              <a:t>ne </a:t>
            </a:r>
            <a:r>
              <a:rPr lang="fr-FR" dirty="0"/>
              <a:t>peut porter sur un projet dont les études ont été réalisées par le </a:t>
            </a:r>
            <a:r>
              <a:rPr lang="fr-FR" dirty="0" smtClean="0"/>
              <a:t>maître d’ouvrage, </a:t>
            </a:r>
            <a:r>
              <a:rPr lang="fr-FR" dirty="0"/>
              <a:t>sauf dans le cas où ces études sont réputées manifestement </a:t>
            </a:r>
            <a:r>
              <a:rPr lang="fr-FR" dirty="0" smtClean="0"/>
              <a:t>caduques ou sans objet.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3470274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13 : Offre spontanée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Les modalités de présentation </a:t>
            </a:r>
            <a:r>
              <a:rPr lang="fr-FR" dirty="0"/>
              <a:t>d'une offre </a:t>
            </a:r>
            <a:r>
              <a:rPr lang="fr-FR" dirty="0" smtClean="0"/>
              <a:t>spontanée : Une </a:t>
            </a:r>
            <a:r>
              <a:rPr lang="fr-FR" dirty="0"/>
              <a:t>offre </a:t>
            </a:r>
            <a:r>
              <a:rPr lang="fr-FR" dirty="0" smtClean="0"/>
              <a:t>spontanée est faite </a:t>
            </a:r>
            <a:r>
              <a:rPr lang="fr-FR" dirty="0"/>
              <a:t>par écrit et de façon suffisamment étayée et comporte l’ensemble des documents et </a:t>
            </a:r>
            <a:r>
              <a:rPr lang="fr-FR" dirty="0" smtClean="0"/>
              <a:t>informations.</a:t>
            </a:r>
          </a:p>
          <a:p>
            <a:r>
              <a:rPr lang="fr-FR" dirty="0" smtClean="0"/>
              <a:t>Evaluation préalable par le maitre d’ouvrage</a:t>
            </a:r>
            <a:r>
              <a:rPr lang="fr-FR" dirty="0" smtClean="0"/>
              <a:t>,</a:t>
            </a:r>
          </a:p>
          <a:p>
            <a:r>
              <a:rPr lang="fr-FR" dirty="0" smtClean="0"/>
              <a:t>Élaboration du programme fonctionnel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Le processus </a:t>
            </a:r>
            <a:r>
              <a:rPr lang="fr-FR" dirty="0"/>
              <a:t>de </a:t>
            </a:r>
            <a:r>
              <a:rPr lang="fr-FR" dirty="0" smtClean="0"/>
              <a:t>contractualisation :</a:t>
            </a:r>
          </a:p>
          <a:p>
            <a:pPr lvl="1"/>
            <a:r>
              <a:rPr lang="fr-FR" dirty="0" smtClean="0"/>
              <a:t>Organiser de </a:t>
            </a:r>
            <a:r>
              <a:rPr lang="fr-FR" dirty="0"/>
              <a:t>la mise en concurrence de tous les opérateurs économiques potentiellement </a:t>
            </a:r>
            <a:r>
              <a:rPr lang="fr-FR" dirty="0" smtClean="0"/>
              <a:t>intéressés;</a:t>
            </a:r>
          </a:p>
          <a:p>
            <a:pPr lvl="1"/>
            <a:r>
              <a:rPr lang="fr-FR" dirty="0"/>
              <a:t>O</a:t>
            </a:r>
            <a:r>
              <a:rPr lang="fr-FR" dirty="0" smtClean="0"/>
              <a:t>ffrir </a:t>
            </a:r>
            <a:r>
              <a:rPr lang="fr-FR" dirty="0"/>
              <a:t>toutes les garanties d’impartialité de </a:t>
            </a:r>
            <a:r>
              <a:rPr lang="fr-FR" dirty="0" smtClean="0"/>
              <a:t>sélection ;</a:t>
            </a:r>
            <a:endParaRPr lang="fr-FR" dirty="0"/>
          </a:p>
          <a:p>
            <a:pPr lvl="1"/>
            <a:r>
              <a:rPr lang="fr-FR" dirty="0" smtClean="0"/>
              <a:t>Elaborer </a:t>
            </a:r>
            <a:r>
              <a:rPr lang="fr-FR" dirty="0"/>
              <a:t>un dossier d’appel d’offres sur la base des études préalables réalisées par l’auteur de l’offre </a:t>
            </a:r>
            <a:r>
              <a:rPr lang="fr-FR" dirty="0" smtClean="0"/>
              <a:t>spontanée.</a:t>
            </a:r>
          </a:p>
          <a:p>
            <a:r>
              <a:rPr lang="fr-FR" dirty="0" smtClean="0"/>
              <a:t>L’évaluation </a:t>
            </a:r>
            <a:r>
              <a:rPr lang="fr-FR" dirty="0"/>
              <a:t>de l’offre </a:t>
            </a:r>
            <a:r>
              <a:rPr lang="fr-FR" dirty="0" smtClean="0"/>
              <a:t>spontanée :</a:t>
            </a:r>
            <a:endParaRPr lang="fr-FR" dirty="0"/>
          </a:p>
          <a:p>
            <a:pPr lvl="1"/>
            <a:r>
              <a:rPr lang="fr-FR" dirty="0"/>
              <a:t>Si le porteur du projet participe, il bénéficie d’une marge de préférence qui prend la forme d’un bonus compris entre 5 et 10 % du score d’évaluation final (technique et financier) de l’offre</a:t>
            </a:r>
            <a:r>
              <a:rPr lang="fr-FR" dirty="0" smtClean="0"/>
              <a:t>.</a:t>
            </a:r>
            <a:endParaRPr lang="fr-FR" dirty="0"/>
          </a:p>
          <a:p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164754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Article 13 : Offre </a:t>
            </a:r>
            <a:r>
              <a:rPr lang="fr-FR" dirty="0" smtClean="0"/>
              <a:t>spontanée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Critères </a:t>
            </a:r>
            <a:r>
              <a:rPr lang="fr-FR" dirty="0" smtClean="0"/>
              <a:t>d’évaluation </a:t>
            </a:r>
            <a:r>
              <a:rPr lang="fr-FR" dirty="0"/>
              <a:t>des offres des concurrents 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la </a:t>
            </a:r>
            <a:r>
              <a:rPr lang="fr-FR" dirty="0"/>
              <a:t>cohérence globale du projet et sa compatibilité avec la mission dévolue au maître </a:t>
            </a:r>
            <a:r>
              <a:rPr lang="fr-FR" dirty="0" smtClean="0"/>
              <a:t>d’ouvrage ;</a:t>
            </a:r>
            <a:endParaRPr lang="fr-FR" dirty="0"/>
          </a:p>
          <a:p>
            <a:pPr lvl="1"/>
            <a:r>
              <a:rPr lang="fr-FR" dirty="0"/>
              <a:t>la qualité et la pertinence des solutions techniques </a:t>
            </a:r>
            <a:r>
              <a:rPr lang="fr-FR" dirty="0" smtClean="0"/>
              <a:t>proposées ;</a:t>
            </a:r>
            <a:endParaRPr lang="fr-FR" dirty="0"/>
          </a:p>
          <a:p>
            <a:pPr lvl="1"/>
            <a:r>
              <a:rPr lang="fr-FR" dirty="0"/>
              <a:t>l’analyse coûts-avantages du </a:t>
            </a:r>
            <a:r>
              <a:rPr lang="fr-FR" dirty="0" smtClean="0"/>
              <a:t>projet ;</a:t>
            </a:r>
            <a:endParaRPr lang="fr-FR" dirty="0"/>
          </a:p>
          <a:p>
            <a:pPr lvl="1"/>
            <a:r>
              <a:rPr lang="fr-FR" dirty="0"/>
              <a:t>la compétitivité et le potentiel de création </a:t>
            </a:r>
            <a:r>
              <a:rPr lang="fr-FR" dirty="0" smtClean="0"/>
              <a:t>d’emplois ;</a:t>
            </a:r>
            <a:endParaRPr lang="fr-FR" dirty="0"/>
          </a:p>
          <a:p>
            <a:pPr lvl="1"/>
            <a:r>
              <a:rPr lang="fr-FR" dirty="0"/>
              <a:t>les modalités de transfert de </a:t>
            </a:r>
            <a:r>
              <a:rPr lang="fr-FR" dirty="0" smtClean="0"/>
              <a:t>technologie ;</a:t>
            </a:r>
            <a:endParaRPr lang="fr-FR" dirty="0"/>
          </a:p>
          <a:p>
            <a:pPr lvl="1"/>
            <a:r>
              <a:rPr lang="fr-FR" dirty="0"/>
              <a:t>la qualité du montage contractuel et financier proposé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L’évaluation </a:t>
            </a:r>
            <a:r>
              <a:rPr lang="fr-FR" dirty="0"/>
              <a:t>et le jugement des offres des concurrents s’effectuent dans les conditions et selon les modalités </a:t>
            </a:r>
            <a:r>
              <a:rPr lang="fr-FR" dirty="0" smtClean="0"/>
              <a:t>relatives </a:t>
            </a:r>
            <a:r>
              <a:rPr lang="fr-FR" dirty="0"/>
              <a:t>aux </a:t>
            </a:r>
            <a:r>
              <a:rPr lang="fr-FR" dirty="0" smtClean="0"/>
              <a:t>marchés études (art. 144). 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641584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Modèle par défa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</a:spPr>
      <a:bodyPr spcFirstLastPara="0" vert="horz" wrap="square" lIns="144000" tIns="144000" rIns="144000" bIns="144000" numCol="1" spcCol="1270" anchor="ctr" anchorCtr="0">
        <a:noAutofit/>
      </a:bodyPr>
      <a:lstStyle>
        <a:defPPr algn="ctr" defTabSz="577850">
          <a:spcBef>
            <a:spcPct val="0"/>
          </a:spcBef>
          <a:spcAft>
            <a:spcPts val="0"/>
          </a:spcAft>
          <a:defRPr sz="1300" b="1" kern="1200" dirty="0" smtClean="0"/>
        </a:defPPr>
      </a:lstStyle>
      <a:style>
        <a:lnRef idx="2">
          <a:schemeClr val="lt1">
            <a:hueOff val="0"/>
            <a:satOff val="0"/>
            <a:lumOff val="0"/>
            <a:alphaOff val="0"/>
          </a:schemeClr>
        </a:lnRef>
        <a:fillRef idx="1">
          <a:schemeClr val="accent1">
            <a:hueOff val="0"/>
            <a:satOff val="0"/>
            <a:lumOff val="0"/>
            <a:alphaOff val="0"/>
          </a:schemeClr>
        </a:fillRef>
        <a:effectRef idx="0">
          <a:schemeClr val="accent1">
            <a:hueOff val="0"/>
            <a:satOff val="0"/>
            <a:lumOff val="0"/>
            <a:alphaOff val="0"/>
          </a:schemeClr>
        </a:effectRef>
        <a:fontRef idx="minor">
          <a:schemeClr val="lt1"/>
        </a:fontRef>
      </a:style>
    </a:spDef>
    <a:lnDef>
      <a:spPr bwMode="auto">
        <a:noFill/>
        <a:ln w="3175">
          <a:solidFill>
            <a:srgbClr val="756452"/>
          </a:solidFill>
          <a:round/>
          <a:headEnd/>
          <a:tailEnd type="triangle" w="med" len="med"/>
        </a:ln>
        <a:effectLst/>
      </a:spPr>
      <a:bodyPr/>
      <a:lstStyle/>
    </a:lnDef>
    <a:txDef>
      <a:spPr>
        <a:noFill/>
      </a:spPr>
      <a:bodyPr wrap="none" lIns="0" tIns="0" rIns="0" bIns="0" rtlCol="0">
        <a:spAutoFit/>
      </a:bodyPr>
      <a:lstStyle>
        <a:defPPr>
          <a:defRPr sz="2000" b="1" dirty="0" smtClean="0"/>
        </a:defPPr>
      </a:lstStyle>
    </a:tx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79886</TotalTime>
  <Words>1703</Words>
  <Application>Microsoft Office PowerPoint</Application>
  <PresentationFormat>Affichage à l'écran (4:3)</PresentationFormat>
  <Paragraphs>167</Paragraphs>
  <Slides>17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2_Modèle par défaut</vt:lpstr>
      <vt:lpstr>Présentation PowerPoint</vt:lpstr>
      <vt:lpstr>Plan de la présentation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e.azour</dc:creator>
  <cp:lastModifiedBy>user</cp:lastModifiedBy>
  <cp:revision>8487</cp:revision>
  <cp:lastPrinted>2023-05-04T15:08:42Z</cp:lastPrinted>
  <dcterms:created xsi:type="dcterms:W3CDTF">2008-03-27T17:13:29Z</dcterms:created>
  <dcterms:modified xsi:type="dcterms:W3CDTF">2023-05-27T11:08:14Z</dcterms:modified>
</cp:coreProperties>
</file>